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notesMasterIdLst>
    <p:notesMasterId r:id="rId126"/>
  </p:notesMasterIdLst>
  <p:handoutMasterIdLst>
    <p:handoutMasterId r:id="rId127"/>
  </p:handoutMasterIdLst>
  <p:sldIdLst>
    <p:sldId id="256" r:id="rId2"/>
    <p:sldId id="419" r:id="rId3"/>
    <p:sldId id="257" r:id="rId4"/>
    <p:sldId id="258" r:id="rId5"/>
    <p:sldId id="259" r:id="rId6"/>
    <p:sldId id="260" r:id="rId7"/>
    <p:sldId id="261" r:id="rId8"/>
    <p:sldId id="370" r:id="rId9"/>
    <p:sldId id="262" r:id="rId10"/>
    <p:sldId id="263" r:id="rId11"/>
    <p:sldId id="264" r:id="rId12"/>
    <p:sldId id="422" r:id="rId13"/>
    <p:sldId id="423" r:id="rId14"/>
    <p:sldId id="265" r:id="rId15"/>
    <p:sldId id="266" r:id="rId16"/>
    <p:sldId id="424" r:id="rId17"/>
    <p:sldId id="425" r:id="rId18"/>
    <p:sldId id="426" r:id="rId19"/>
    <p:sldId id="427" r:id="rId20"/>
    <p:sldId id="428" r:id="rId21"/>
    <p:sldId id="267" r:id="rId22"/>
    <p:sldId id="268" r:id="rId23"/>
    <p:sldId id="269" r:id="rId24"/>
    <p:sldId id="270" r:id="rId25"/>
    <p:sldId id="271" r:id="rId26"/>
    <p:sldId id="429" r:id="rId27"/>
    <p:sldId id="430" r:id="rId28"/>
    <p:sldId id="431" r:id="rId29"/>
    <p:sldId id="272" r:id="rId30"/>
    <p:sldId id="273" r:id="rId31"/>
    <p:sldId id="274" r:id="rId32"/>
    <p:sldId id="275" r:id="rId33"/>
    <p:sldId id="277" r:id="rId34"/>
    <p:sldId id="432" r:id="rId35"/>
    <p:sldId id="278" r:id="rId36"/>
    <p:sldId id="279" r:id="rId37"/>
    <p:sldId id="280" r:id="rId38"/>
    <p:sldId id="433" r:id="rId39"/>
    <p:sldId id="434" r:id="rId40"/>
    <p:sldId id="435" r:id="rId41"/>
    <p:sldId id="281" r:id="rId42"/>
    <p:sldId id="437" r:id="rId43"/>
    <p:sldId id="438" r:id="rId44"/>
    <p:sldId id="439" r:id="rId45"/>
    <p:sldId id="282" r:id="rId46"/>
    <p:sldId id="440" r:id="rId47"/>
    <p:sldId id="441" r:id="rId48"/>
    <p:sldId id="442" r:id="rId49"/>
    <p:sldId id="443" r:id="rId50"/>
    <p:sldId id="283" r:id="rId51"/>
    <p:sldId id="444" r:id="rId52"/>
    <p:sldId id="445" r:id="rId53"/>
    <p:sldId id="446" r:id="rId54"/>
    <p:sldId id="447" r:id="rId55"/>
    <p:sldId id="284" r:id="rId56"/>
    <p:sldId id="448" r:id="rId57"/>
    <p:sldId id="449" r:id="rId58"/>
    <p:sldId id="450" r:id="rId59"/>
    <p:sldId id="285" r:id="rId60"/>
    <p:sldId id="451" r:id="rId61"/>
    <p:sldId id="452" r:id="rId62"/>
    <p:sldId id="453" r:id="rId63"/>
    <p:sldId id="454" r:id="rId64"/>
    <p:sldId id="455" r:id="rId65"/>
    <p:sldId id="456" r:id="rId66"/>
    <p:sldId id="286" r:id="rId67"/>
    <p:sldId id="457" r:id="rId68"/>
    <p:sldId id="287" r:id="rId69"/>
    <p:sldId id="288" r:id="rId70"/>
    <p:sldId id="290" r:id="rId71"/>
    <p:sldId id="291" r:id="rId72"/>
    <p:sldId id="460" r:id="rId73"/>
    <p:sldId id="461" r:id="rId74"/>
    <p:sldId id="292" r:id="rId75"/>
    <p:sldId id="412" r:id="rId76"/>
    <p:sldId id="293" r:id="rId77"/>
    <p:sldId id="294" r:id="rId78"/>
    <p:sldId id="371" r:id="rId79"/>
    <p:sldId id="462" r:id="rId80"/>
    <p:sldId id="295" r:id="rId81"/>
    <p:sldId id="463" r:id="rId82"/>
    <p:sldId id="296" r:id="rId83"/>
    <p:sldId id="297" r:id="rId84"/>
    <p:sldId id="464" r:id="rId85"/>
    <p:sldId id="298" r:id="rId86"/>
    <p:sldId id="465" r:id="rId87"/>
    <p:sldId id="299" r:id="rId88"/>
    <p:sldId id="466" r:id="rId89"/>
    <p:sldId id="300" r:id="rId90"/>
    <p:sldId id="467" r:id="rId91"/>
    <p:sldId id="301" r:id="rId92"/>
    <p:sldId id="468" r:id="rId93"/>
    <p:sldId id="469" r:id="rId94"/>
    <p:sldId id="470" r:id="rId95"/>
    <p:sldId id="471" r:id="rId96"/>
    <p:sldId id="472" r:id="rId97"/>
    <p:sldId id="302" r:id="rId98"/>
    <p:sldId id="473" r:id="rId99"/>
    <p:sldId id="474" r:id="rId100"/>
    <p:sldId id="303" r:id="rId101"/>
    <p:sldId id="475" r:id="rId102"/>
    <p:sldId id="476" r:id="rId103"/>
    <p:sldId id="477" r:id="rId104"/>
    <p:sldId id="478" r:id="rId105"/>
    <p:sldId id="479" r:id="rId106"/>
    <p:sldId id="304" r:id="rId107"/>
    <p:sldId id="305" r:id="rId108"/>
    <p:sldId id="480" r:id="rId109"/>
    <p:sldId id="481" r:id="rId110"/>
    <p:sldId id="482" r:id="rId111"/>
    <p:sldId id="306" r:id="rId112"/>
    <p:sldId id="483" r:id="rId113"/>
    <p:sldId id="484" r:id="rId114"/>
    <p:sldId id="307" r:id="rId115"/>
    <p:sldId id="414" r:id="rId116"/>
    <p:sldId id="415" r:id="rId117"/>
    <p:sldId id="485" r:id="rId118"/>
    <p:sldId id="416" r:id="rId119"/>
    <p:sldId id="417" r:id="rId120"/>
    <p:sldId id="418" r:id="rId121"/>
    <p:sldId id="413" r:id="rId122"/>
    <p:sldId id="486" r:id="rId123"/>
    <p:sldId id="308" r:id="rId124"/>
    <p:sldId id="487" r:id="rId12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94660"/>
  </p:normalViewPr>
  <p:slideViewPr>
    <p:cSldViewPr>
      <p:cViewPr varScale="1">
        <p:scale>
          <a:sx n="83" d="100"/>
          <a:sy n="83" d="100"/>
        </p:scale>
        <p:origin x="1310"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3DB28AFD-6141-403F-9DF2-A62DF2F0B5D0}" type="datetimeFigureOut">
              <a:rPr lang="en-US"/>
              <a:pPr>
                <a:defRPr/>
              </a:pPr>
              <a:t>4/6/2021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AB38027-E3B3-4439-A4F1-1A29242E7316}"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EEC1067E-EFCD-4799-ACEE-F5E697457CAF}" type="datetimeFigureOut">
              <a:rPr lang="en-US"/>
              <a:pPr>
                <a:defRPr/>
              </a:pPr>
              <a:t>4/6/2021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D48FAC95-9F8D-4030-9348-9B6341766FB6}"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90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947245-62B4-4A2B-ABED-01F801631C30}" type="slidenum">
              <a:rPr lang="en-US" altLang="en-US">
                <a:latin typeface="Calibri" panose="020F0502020204030204" pitchFamily="34" charset="0"/>
              </a:rPr>
              <a:pPr eaLnBrk="1" hangingPunct="1"/>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02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CC4A6F-0307-4294-A99F-9849C4D5BDCD}" type="slidenum">
              <a:rPr lang="en-US" altLang="en-US">
                <a:latin typeface="Calibri" panose="020F0502020204030204" pitchFamily="34" charset="0"/>
              </a:rPr>
              <a:pPr eaLnBrk="1" hangingPunct="1"/>
              <a:t>11</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33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13D051-D7E1-4BBF-B3E5-1CF68F4E8003}" type="slidenum">
              <a:rPr lang="en-US" altLang="en-US">
                <a:latin typeface="Calibri" panose="020F0502020204030204" pitchFamily="34" charset="0"/>
              </a:rPr>
              <a:pPr eaLnBrk="1" hangingPunct="1"/>
              <a:t>14</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43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A8CFC23-8F85-4799-9FEE-E3672AD2428D}" type="slidenum">
              <a:rPr lang="en-US" altLang="en-US">
                <a:latin typeface="Calibri" panose="020F0502020204030204" pitchFamily="34" charset="0"/>
              </a:rPr>
              <a:pPr eaLnBrk="1" hangingPunct="1"/>
              <a:t>15</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84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E923F7F-2240-420F-987C-B9271113330D}" type="slidenum">
              <a:rPr lang="en-US" altLang="en-US">
                <a:latin typeface="Calibri" panose="020F0502020204030204" pitchFamily="34" charset="0"/>
              </a:rPr>
              <a:pPr eaLnBrk="1" hangingPunct="1"/>
              <a:t>21</a:t>
            </a:fld>
            <a:endParaRPr lang="en-US" altLang="en-US">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95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22FB878-94E0-49CE-85A0-375EC6C95559}" type="slidenum">
              <a:rPr lang="en-US" altLang="en-US">
                <a:latin typeface="Calibri" panose="020F0502020204030204" pitchFamily="34" charset="0"/>
              </a:rPr>
              <a:pPr eaLnBrk="1" hangingPunct="1"/>
              <a:t>22</a:t>
            </a:fld>
            <a:endParaRPr lang="en-US"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05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F1C80D7-7EE5-448D-9D40-BC6ABEF4470E}" type="slidenum">
              <a:rPr lang="en-US" altLang="en-US">
                <a:latin typeface="Calibri" panose="020F0502020204030204" pitchFamily="34" charset="0"/>
              </a:rPr>
              <a:pPr eaLnBrk="1" hangingPunct="1"/>
              <a:t>23</a:t>
            </a:fld>
            <a:endParaRPr lang="en-US" altLang="en-US">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15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120951-3E9D-4B2E-B2CE-03C26305525D}" type="slidenum">
              <a:rPr lang="en-US" altLang="en-US">
                <a:latin typeface="Calibri" panose="020F0502020204030204" pitchFamily="34" charset="0"/>
              </a:rPr>
              <a:pPr eaLnBrk="1" hangingPunct="1"/>
              <a:t>24</a:t>
            </a:fld>
            <a:endParaRPr lang="en-US"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25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C6296B1-81A1-4DAA-8253-8DAF47FE1B49}" type="slidenum">
              <a:rPr lang="en-US" altLang="en-US">
                <a:latin typeface="Calibri" panose="020F0502020204030204" pitchFamily="34" charset="0"/>
              </a:rPr>
              <a:pPr eaLnBrk="1" hangingPunct="1"/>
              <a:t>25</a:t>
            </a:fld>
            <a:endParaRPr lang="en-US"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66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D369C4F-5F92-4AA4-9EC7-FABFF074F49D}" type="slidenum">
              <a:rPr lang="en-US" altLang="en-US">
                <a:latin typeface="Calibri" panose="020F0502020204030204" pitchFamily="34" charset="0"/>
              </a:rPr>
              <a:pPr eaLnBrk="1" hangingPunct="1"/>
              <a:t>29</a:t>
            </a:fld>
            <a:endParaRPr lang="en-US"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77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641C8E0-69F3-4B03-9AA0-6F1C5FC6842A}" type="slidenum">
              <a:rPr lang="en-US" altLang="en-US">
                <a:latin typeface="Calibri" panose="020F0502020204030204" pitchFamily="34" charset="0"/>
              </a:rPr>
              <a:pPr eaLnBrk="1" hangingPunct="1"/>
              <a:t>30</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21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86B357-AD6D-466E-B4CD-5B382B98CA81}" type="slidenum">
              <a:rPr lang="en-US" altLang="en-US">
                <a:latin typeface="Calibri" panose="020F0502020204030204" pitchFamily="34" charset="0"/>
              </a:rPr>
              <a:pPr eaLnBrk="1" hangingPunct="1"/>
              <a:t>3</a:t>
            </a:fld>
            <a:endParaRPr lang="en-US"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87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46D130-1648-471E-A8B9-752ECC40651B}" type="slidenum">
              <a:rPr lang="en-US" altLang="en-US">
                <a:latin typeface="Calibri" panose="020F0502020204030204" pitchFamily="34" charset="0"/>
              </a:rPr>
              <a:pPr eaLnBrk="1" hangingPunct="1"/>
              <a:t>31</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97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9754BA-4ADE-4AEF-A596-274305FF1027}" type="slidenum">
              <a:rPr lang="en-US" altLang="en-US">
                <a:latin typeface="Calibri" panose="020F0502020204030204" pitchFamily="34" charset="0"/>
              </a:rPr>
              <a:pPr eaLnBrk="1" hangingPunct="1"/>
              <a:t>32</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07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8DEF1E-1A45-4648-8CFF-FE82C8ECAC87}" type="slidenum">
              <a:rPr lang="en-US" altLang="en-US">
                <a:latin typeface="Calibri" panose="020F0502020204030204" pitchFamily="34" charset="0"/>
              </a:rPr>
              <a:pPr eaLnBrk="1" hangingPunct="1"/>
              <a:t>33</a:t>
            </a:fld>
            <a:endParaRPr lang="en-US" altLang="en-US">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28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D2274C7-9C7E-4E44-8CAF-B4DF5824B784}" type="slidenum">
              <a:rPr lang="en-US" altLang="en-US">
                <a:latin typeface="Calibri" panose="020F0502020204030204" pitchFamily="34" charset="0"/>
              </a:rPr>
              <a:pPr eaLnBrk="1" hangingPunct="1"/>
              <a:t>35</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38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326A48D-25D5-46DA-83D8-6A3BD2D357C9}" type="slidenum">
              <a:rPr lang="en-US" altLang="en-US">
                <a:latin typeface="Calibri" panose="020F0502020204030204" pitchFamily="34" charset="0"/>
              </a:rPr>
              <a:pPr eaLnBrk="1" hangingPunct="1"/>
              <a:t>36</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48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61C7C4E-35E0-4267-B48F-6EDC114D0669}" type="slidenum">
              <a:rPr lang="en-US" altLang="en-US">
                <a:latin typeface="Calibri" panose="020F0502020204030204" pitchFamily="34" charset="0"/>
              </a:rPr>
              <a:pPr eaLnBrk="1" hangingPunct="1"/>
              <a:t>37</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99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ADBC79-5B33-47BC-BC5F-16284C9E59A6}" type="slidenum">
              <a:rPr lang="en-US" altLang="en-US">
                <a:latin typeface="Calibri" panose="020F0502020204030204" pitchFamily="34" charset="0"/>
              </a:rPr>
              <a:pPr eaLnBrk="1" hangingPunct="1"/>
              <a:t>41</a:t>
            </a:fld>
            <a:endParaRPr lang="en-US" altLang="en-US">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30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0B6A398-9283-4D8C-BD91-3707C9F6B814}" type="slidenum">
              <a:rPr lang="en-US" altLang="en-US">
                <a:latin typeface="Calibri" panose="020F0502020204030204" pitchFamily="34" charset="0"/>
              </a:rPr>
              <a:pPr eaLnBrk="1" hangingPunct="1"/>
              <a:t>45</a:t>
            </a:fld>
            <a:endParaRPr lang="en-US" altLang="en-US">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71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F282298-9BA4-49E2-9F15-3E55DC62C1F7}" type="slidenum">
              <a:rPr lang="en-US" altLang="en-US">
                <a:latin typeface="Calibri" panose="020F0502020204030204" pitchFamily="34" charset="0"/>
              </a:rPr>
              <a:pPr eaLnBrk="1" hangingPunct="1"/>
              <a:t>50</a:t>
            </a:fld>
            <a:endParaRPr lang="en-US" altLang="en-US">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12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6B76187-CBFD-4F95-8CA5-A8007AC62444}" type="slidenum">
              <a:rPr lang="en-US" altLang="en-US">
                <a:latin typeface="Calibri" panose="020F0502020204030204" pitchFamily="34" charset="0"/>
              </a:rPr>
              <a:pPr eaLnBrk="1" hangingPunct="1"/>
              <a:t>55</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31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B7BC1A8-F42D-48F6-98EC-A6440232E4EC}" type="slidenum">
              <a:rPr lang="en-US" altLang="en-US">
                <a:latin typeface="Calibri" panose="020F0502020204030204" pitchFamily="34" charset="0"/>
              </a:rPr>
              <a:pPr eaLnBrk="1" hangingPunct="1"/>
              <a:t>4</a:t>
            </a:fld>
            <a:endParaRPr lang="en-US" altLang="en-US">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43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5A4356C-6545-463E-B6E8-0372B2236E1B}" type="slidenum">
              <a:rPr lang="en-US" altLang="en-US">
                <a:latin typeface="Calibri" panose="020F0502020204030204" pitchFamily="34" charset="0"/>
              </a:rPr>
              <a:pPr eaLnBrk="1" hangingPunct="1"/>
              <a:t>59</a:t>
            </a:fld>
            <a:endParaRPr lang="en-US" altLang="en-US">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14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353455-F147-455C-8822-A21F3773E9E9}" type="slidenum">
              <a:rPr lang="en-US" altLang="en-US">
                <a:latin typeface="Calibri" panose="020F0502020204030204" pitchFamily="34" charset="0"/>
              </a:rPr>
              <a:pPr eaLnBrk="1" hangingPunct="1"/>
              <a:t>66</a:t>
            </a:fld>
            <a:endParaRPr lang="en-US" altLang="en-US">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55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3EF43F7-0BAA-4227-9658-D9055931C3A9}" type="slidenum">
              <a:rPr lang="en-US" altLang="en-US">
                <a:latin typeface="Calibri" panose="020F0502020204030204" pitchFamily="34" charset="0"/>
              </a:rPr>
              <a:pPr eaLnBrk="1" hangingPunct="1"/>
              <a:t>68</a:t>
            </a:fld>
            <a:endParaRPr lang="en-US" altLang="en-US">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763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A438062-F16E-43A9-B11E-75BFA6B87054}" type="slidenum">
              <a:rPr lang="en-US" altLang="en-US">
                <a:latin typeface="Calibri" panose="020F0502020204030204" pitchFamily="34" charset="0"/>
              </a:rPr>
              <a:pPr eaLnBrk="1" hangingPunct="1"/>
              <a:t>69</a:t>
            </a:fld>
            <a:endParaRPr lang="en-US" altLang="en-US">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96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78C58F0-5FE0-47F6-B38C-FD8BE2E2DF3D}" type="slidenum">
              <a:rPr lang="en-US" altLang="en-US">
                <a:latin typeface="Calibri" panose="020F0502020204030204" pitchFamily="34" charset="0"/>
              </a:rPr>
              <a:pPr eaLnBrk="1" hangingPunct="1"/>
              <a:t>70</a:t>
            </a:fld>
            <a:endParaRPr lang="en-US" altLang="en-US">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07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2E2EEB0-15C4-4C50-B3B0-A290E55A6F25}" type="slidenum">
              <a:rPr lang="en-US" altLang="en-US">
                <a:latin typeface="Calibri" panose="020F0502020204030204" pitchFamily="34" charset="0"/>
              </a:rPr>
              <a:pPr eaLnBrk="1" hangingPunct="1"/>
              <a:t>71</a:t>
            </a:fld>
            <a:endParaRPr lang="en-US" altLang="en-US">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37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1B1B51C-C957-408F-9031-43777EF1D26C}" type="slidenum">
              <a:rPr lang="en-US" altLang="en-US">
                <a:latin typeface="Calibri" panose="020F0502020204030204" pitchFamily="34" charset="0"/>
              </a:rPr>
              <a:pPr eaLnBrk="1" hangingPunct="1"/>
              <a:t>74</a:t>
            </a:fld>
            <a:endParaRPr lang="en-US" altLang="en-US">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37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35B1261-C67A-44E5-A515-4D3C2DA62D98}" type="slidenum">
              <a:rPr lang="en-US" altLang="en-US">
                <a:latin typeface="Calibri" panose="020F0502020204030204" pitchFamily="34" charset="0"/>
              </a:rPr>
              <a:pPr eaLnBrk="1" hangingPunct="1"/>
              <a:t>75</a:t>
            </a:fld>
            <a:endParaRPr lang="en-US" altLang="en-US">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48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133531D-39C3-4646-B7C6-5417F083D870}" type="slidenum">
              <a:rPr lang="en-US" altLang="en-US">
                <a:latin typeface="Calibri" panose="020F0502020204030204" pitchFamily="34" charset="0"/>
              </a:rPr>
              <a:pPr eaLnBrk="1" hangingPunct="1"/>
              <a:t>76</a:t>
            </a:fld>
            <a:endParaRPr lang="en-US" altLang="en-US">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58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78A147-686B-43AD-96DD-C899D43F0351}" type="slidenum">
              <a:rPr lang="en-US" altLang="en-US">
                <a:latin typeface="Calibri" panose="020F0502020204030204" pitchFamily="34" charset="0"/>
              </a:rPr>
              <a:pPr eaLnBrk="1" hangingPunct="1"/>
              <a:t>77</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41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151EDFE-9C20-4320-BE82-20BF3A702C6B}"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68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9EC49F3-D814-44D3-8CF8-2783FF0B9348}" type="slidenum">
              <a:rPr lang="en-US" altLang="en-US">
                <a:latin typeface="Calibri" panose="020F0502020204030204" pitchFamily="34" charset="0"/>
              </a:rPr>
              <a:pPr eaLnBrk="1" hangingPunct="1"/>
              <a:t>78</a:t>
            </a:fld>
            <a:endParaRPr lang="en-US" altLang="en-US">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89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25E80AF-728E-4073-8990-11C0A36451C5}" type="slidenum">
              <a:rPr lang="en-US" altLang="en-US">
                <a:latin typeface="Calibri" panose="020F0502020204030204" pitchFamily="34" charset="0"/>
              </a:rPr>
              <a:pPr eaLnBrk="1" hangingPunct="1"/>
              <a:t>80</a:t>
            </a:fld>
            <a:endParaRPr lang="en-US" altLang="en-US">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09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69E7EF7-E763-4593-BFD6-1D565024822E}" type="slidenum">
              <a:rPr lang="en-US" altLang="en-US">
                <a:latin typeface="Calibri" panose="020F0502020204030204" pitchFamily="34" charset="0"/>
              </a:rPr>
              <a:pPr eaLnBrk="1" hangingPunct="1"/>
              <a:t>82</a:t>
            </a:fld>
            <a:endParaRPr lang="en-US" altLang="en-US">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19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58B5A7-49C1-4066-B10D-52A366FEADE8}" type="slidenum">
              <a:rPr lang="en-US" altLang="en-US">
                <a:latin typeface="Calibri" panose="020F0502020204030204" pitchFamily="34" charset="0"/>
              </a:rPr>
              <a:pPr eaLnBrk="1" hangingPunct="1"/>
              <a:t>83</a:t>
            </a:fld>
            <a:endParaRPr lang="en-US" altLang="en-US">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29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77321B-C73D-4C27-899B-462AA00684A3}" type="slidenum">
              <a:rPr lang="en-US" altLang="en-US">
                <a:latin typeface="Calibri" panose="020F0502020204030204" pitchFamily="34" charset="0"/>
              </a:rPr>
              <a:pPr eaLnBrk="1" hangingPunct="1"/>
              <a:t>85</a:t>
            </a:fld>
            <a:endParaRPr lang="en-US" altLang="en-US">
              <a:latin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50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7F99C47-A4B4-4D21-9DC1-E74FACFCB4C4}" type="slidenum">
              <a:rPr lang="en-US" altLang="en-US">
                <a:latin typeface="Calibri" panose="020F0502020204030204" pitchFamily="34" charset="0"/>
              </a:rPr>
              <a:pPr eaLnBrk="1" hangingPunct="1"/>
              <a:t>87</a:t>
            </a:fld>
            <a:endParaRPr lang="en-US" altLang="en-US">
              <a:latin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70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BCED143-1E8D-4578-BB83-2F1784134463}" type="slidenum">
              <a:rPr lang="en-US" altLang="en-US">
                <a:latin typeface="Calibri" panose="020F0502020204030204" pitchFamily="34" charset="0"/>
              </a:rPr>
              <a:pPr eaLnBrk="1" hangingPunct="1"/>
              <a:t>89</a:t>
            </a:fld>
            <a:endParaRPr lang="en-US" altLang="en-US">
              <a:latin typeface="Calibri" panose="020F050202020403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91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40C19E8-34FF-4A27-8AAD-25416785F9DE}" type="slidenum">
              <a:rPr lang="en-US" altLang="en-US">
                <a:latin typeface="Calibri" panose="020F0502020204030204" pitchFamily="34" charset="0"/>
              </a:rPr>
              <a:pPr eaLnBrk="1" hangingPunct="1"/>
              <a:t>91</a:t>
            </a:fld>
            <a:endParaRPr lang="en-US" altLang="en-US">
              <a:latin typeface="Calibri" panose="020F050202020403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52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25A892-743C-4BE8-AE93-596548641E5A}" type="slidenum">
              <a:rPr lang="en-US" altLang="en-US">
                <a:latin typeface="Calibri" panose="020F0502020204030204" pitchFamily="34" charset="0"/>
              </a:rPr>
              <a:pPr eaLnBrk="1" hangingPunct="1"/>
              <a:t>97</a:t>
            </a:fld>
            <a:endParaRPr lang="en-US" altLang="en-US">
              <a:latin typeface="Calibri" panose="020F050202020403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93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D26FFCA-73FB-4BC9-BD10-4479FB7BE84A}" type="slidenum">
              <a:rPr lang="en-US" altLang="en-US">
                <a:latin typeface="Calibri" panose="020F0502020204030204" pitchFamily="34" charset="0"/>
              </a:rPr>
              <a:pPr eaLnBrk="1" hangingPunct="1"/>
              <a:t>100</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51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45EE61C-BC1E-4F38-A50A-0F2105E5B79D}" type="slidenum">
              <a:rPr lang="en-US" altLang="en-US">
                <a:latin typeface="Calibri" panose="020F0502020204030204" pitchFamily="34" charset="0"/>
              </a:rPr>
              <a:pPr eaLnBrk="1" hangingPunct="1"/>
              <a:t>6</a:t>
            </a:fld>
            <a:endParaRPr lang="en-US" altLang="en-US">
              <a:latin typeface="Calibri" panose="020F050202020403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24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772F6C9-5C1A-4CDA-9F54-0998DF89387F}" type="slidenum">
              <a:rPr lang="en-US" altLang="en-US">
                <a:latin typeface="Calibri" panose="020F0502020204030204" pitchFamily="34" charset="0"/>
              </a:rPr>
              <a:pPr eaLnBrk="1" hangingPunct="1"/>
              <a:t>106</a:t>
            </a:fld>
            <a:endParaRPr lang="en-US" altLang="en-US">
              <a:latin typeface="Calibri" panose="020F050202020403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55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C765BA-F586-46A1-A236-B2B8DE429156}" type="slidenum">
              <a:rPr lang="en-US" altLang="en-US">
                <a:latin typeface="Calibri" panose="020F0502020204030204" pitchFamily="34" charset="0"/>
              </a:rPr>
              <a:pPr eaLnBrk="1" hangingPunct="1"/>
              <a:t>107</a:t>
            </a:fld>
            <a:endParaRPr lang="en-US" altLang="en-US">
              <a:latin typeface="Calibri" panose="020F050202020403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96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6FB9AA0-0950-4EA7-8EF0-2743FE3F8022}" type="slidenum">
              <a:rPr lang="en-US" altLang="en-US">
                <a:latin typeface="Calibri" panose="020F0502020204030204" pitchFamily="34" charset="0"/>
              </a:rPr>
              <a:pPr eaLnBrk="1" hangingPunct="1"/>
              <a:t>111</a:t>
            </a:fld>
            <a:endParaRPr lang="en-US" altLang="en-US">
              <a:latin typeface="Calibri" panose="020F050202020403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26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FC4E9D-AA54-4641-B2B3-5BD8F9C361DC}" type="slidenum">
              <a:rPr lang="en-US" altLang="en-US">
                <a:latin typeface="Calibri" panose="020F0502020204030204" pitchFamily="34" charset="0"/>
              </a:rPr>
              <a:pPr eaLnBrk="1" hangingPunct="1"/>
              <a:t>114</a:t>
            </a:fld>
            <a:endParaRPr lang="en-US" altLang="en-US">
              <a:latin typeface="Calibri" panose="020F050202020403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26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9710712-3E2E-4AD2-BC66-31D418E2BB4C}" type="slidenum">
              <a:rPr lang="en-US" altLang="en-US">
                <a:latin typeface="Calibri" panose="020F0502020204030204" pitchFamily="34" charset="0"/>
              </a:rPr>
              <a:pPr eaLnBrk="1" hangingPunct="1"/>
              <a:t>115</a:t>
            </a:fld>
            <a:endParaRPr lang="en-US" altLang="en-US">
              <a:latin typeface="Calibri" panose="020F050202020403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26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DB67B5-A01A-40C4-AEFD-4B6F568B18C3}" type="slidenum">
              <a:rPr lang="en-US" altLang="en-US">
                <a:latin typeface="Calibri" panose="020F0502020204030204" pitchFamily="34" charset="0"/>
              </a:rPr>
              <a:pPr eaLnBrk="1" hangingPunct="1"/>
              <a:t>116</a:t>
            </a:fld>
            <a:endParaRPr lang="en-US" altLang="en-US">
              <a:latin typeface="Calibri" panose="020F050202020403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26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56E05BA-FA27-4BBA-8521-D6099A1B1931}" type="slidenum">
              <a:rPr lang="en-US" altLang="en-US">
                <a:latin typeface="Calibri" panose="020F0502020204030204" pitchFamily="34" charset="0"/>
              </a:rPr>
              <a:pPr eaLnBrk="1" hangingPunct="1"/>
              <a:t>118</a:t>
            </a:fld>
            <a:endParaRPr lang="en-US" altLang="en-US">
              <a:latin typeface="Calibri" panose="020F050202020403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26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3EED72-5F3E-4EC5-98EB-1DEE45EA0E32}" type="slidenum">
              <a:rPr lang="en-US" altLang="en-US">
                <a:latin typeface="Calibri" panose="020F0502020204030204" pitchFamily="34" charset="0"/>
              </a:rPr>
              <a:pPr eaLnBrk="1" hangingPunct="1"/>
              <a:t>119</a:t>
            </a:fld>
            <a:endParaRPr lang="en-US" altLang="en-US">
              <a:latin typeface="Calibri" panose="020F050202020403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26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55AB23-67FF-469B-A35E-BF1985586812}" type="slidenum">
              <a:rPr lang="en-US" altLang="en-US">
                <a:latin typeface="Calibri" panose="020F0502020204030204" pitchFamily="34" charset="0"/>
              </a:rPr>
              <a:pPr eaLnBrk="1" hangingPunct="1"/>
              <a:t>120</a:t>
            </a:fld>
            <a:endParaRPr lang="en-US" altLang="en-US">
              <a:latin typeface="Calibri" panose="020F050202020403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26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97753BF-3C0D-4F35-B3E4-939D25D0642B}" type="slidenum">
              <a:rPr lang="en-US" altLang="en-US">
                <a:latin typeface="Calibri" panose="020F0502020204030204" pitchFamily="34" charset="0"/>
              </a:rPr>
              <a:pPr eaLnBrk="1" hangingPunct="1"/>
              <a:t>121</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6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2A85436-8604-49E8-9358-D9BCEFE31875}" type="slidenum">
              <a:rPr lang="en-US" altLang="en-US">
                <a:latin typeface="Calibri" panose="020F0502020204030204" pitchFamily="34" charset="0"/>
              </a:rPr>
              <a:pPr eaLnBrk="1" hangingPunct="1"/>
              <a:t>7</a:t>
            </a:fld>
            <a:endParaRPr lang="en-US" altLang="en-US">
              <a:latin typeface="Calibri" panose="020F050202020403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47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9E047B1-4341-4AD7-8ED3-246AF7F14D55}" type="slidenum">
              <a:rPr lang="en-US" altLang="en-US">
                <a:latin typeface="Calibri" panose="020F0502020204030204" pitchFamily="34" charset="0"/>
              </a:rPr>
              <a:pPr eaLnBrk="1" hangingPunct="1"/>
              <a:t>123</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72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B7950FF-FEC4-41DF-AC44-DFAD30D17B3F}"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82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04F5C2-3A21-417F-AD2D-F885C6FF94FA}" type="slidenum">
              <a:rPr lang="en-US" altLang="en-US">
                <a:latin typeface="Calibri" panose="020F0502020204030204" pitchFamily="34" charset="0"/>
              </a:rPr>
              <a:pPr eaLnBrk="1" hangingPunct="1"/>
              <a:t>9</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92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CFCECD-1ECC-4F20-8C36-0D670FFCD769}" type="slidenum">
              <a:rPr lang="en-US" altLang="en-US">
                <a:latin typeface="Calibri" panose="020F0502020204030204" pitchFamily="34" charset="0"/>
              </a:rPr>
              <a:pPr eaLnBrk="1" hangingPunct="1"/>
              <a:t>10</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a:defRPr/>
            </a:pPr>
            <a:fld id="{97EDA050-000E-4A76-A365-F5B96A886B38}" type="datetime1">
              <a:rPr lang="en-US" smtClean="0"/>
              <a:pPr>
                <a:defRPr/>
              </a:pPr>
              <a:t>4/6/2021</a:t>
            </a:fld>
            <a:endParaRPr lang="en-US"/>
          </a:p>
        </p:txBody>
      </p:sp>
      <p:sp>
        <p:nvSpPr>
          <p:cNvPr id="5" name="Footer Placeholder 4"/>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12"/>
          </p:nvPr>
        </p:nvSpPr>
        <p:spPr/>
        <p:txBody>
          <a:bodyPr/>
          <a:lstStyle/>
          <a:p>
            <a:fld id="{8546BF7F-D90A-46CD-B231-EC7C1ED1FB2A}" type="slidenum">
              <a:rPr lang="en-US" altLang="en-US" smtClean="0"/>
              <a:pPr/>
              <a:t>‹#›</a:t>
            </a:fld>
            <a:endParaRPr lang="en-US" altLang="en-US"/>
          </a:p>
        </p:txBody>
      </p:sp>
    </p:spTree>
    <p:extLst>
      <p:ext uri="{BB962C8B-B14F-4D97-AF65-F5344CB8AC3E}">
        <p14:creationId xmlns:p14="http://schemas.microsoft.com/office/powerpoint/2010/main" val="1848564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A2996A40-36BA-4EFC-A195-A26946AC3AE5}" type="datetime1">
              <a:rPr lang="en-US" smtClean="0"/>
              <a:pPr>
                <a:defRPr/>
              </a:pPr>
              <a:t>4/6/2021</a:t>
            </a:fld>
            <a:endParaRPr lang="en-US"/>
          </a:p>
        </p:txBody>
      </p:sp>
      <p:sp>
        <p:nvSpPr>
          <p:cNvPr id="5" name="Footer Placeholder 4"/>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12"/>
          </p:nvPr>
        </p:nvSpPr>
        <p:spPr/>
        <p:txBody>
          <a:bodyPr/>
          <a:lstStyle/>
          <a:p>
            <a:fld id="{24B50C93-DE92-4B44-9EF4-DBD5F4E3F479}" type="slidenum">
              <a:rPr lang="en-US" altLang="en-US" smtClean="0"/>
              <a:pPr/>
              <a:t>‹#›</a:t>
            </a:fld>
            <a:endParaRPr lang="en-US" altLang="en-US"/>
          </a:p>
        </p:txBody>
      </p:sp>
    </p:spTree>
    <p:extLst>
      <p:ext uri="{BB962C8B-B14F-4D97-AF65-F5344CB8AC3E}">
        <p14:creationId xmlns:p14="http://schemas.microsoft.com/office/powerpoint/2010/main" val="3971516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F1D20D9C-A65D-4F8A-96C5-0B212BD8A7A5}" type="datetime1">
              <a:rPr lang="en-US" smtClean="0"/>
              <a:pPr>
                <a:defRPr/>
              </a:pPr>
              <a:t>4/6/2021</a:t>
            </a:fld>
            <a:endParaRPr lang="en-US"/>
          </a:p>
        </p:txBody>
      </p:sp>
      <p:sp>
        <p:nvSpPr>
          <p:cNvPr id="5" name="Footer Placeholder 4"/>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12"/>
          </p:nvPr>
        </p:nvSpPr>
        <p:spPr/>
        <p:txBody>
          <a:bodyPr/>
          <a:lstStyle/>
          <a:p>
            <a:fld id="{A61DD23A-64E9-43A2-A05C-4C3247C1ACB6}" type="slidenum">
              <a:rPr lang="en-US" altLang="en-US" smtClean="0"/>
              <a:pPr/>
              <a:t>‹#›</a:t>
            </a:fld>
            <a:endParaRPr lang="en-US" altLang="en-US"/>
          </a:p>
        </p:txBody>
      </p:sp>
    </p:spTree>
    <p:extLst>
      <p:ext uri="{BB962C8B-B14F-4D97-AF65-F5344CB8AC3E}">
        <p14:creationId xmlns:p14="http://schemas.microsoft.com/office/powerpoint/2010/main" val="241505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lvl2pPr>
              <a:buFont typeface="Wingdings" pitchFamily="2" charset="2"/>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9"/>
          <p:cNvSpPr>
            <a:spLocks noGrp="1"/>
          </p:cNvSpPr>
          <p:nvPr>
            <p:ph type="dt" sz="half" idx="10"/>
          </p:nvPr>
        </p:nvSpPr>
        <p:spPr/>
        <p:txBody>
          <a:bodyPr/>
          <a:lstStyle>
            <a:lvl1pPr>
              <a:defRPr/>
            </a:lvl1pPr>
          </a:lstStyle>
          <a:p>
            <a:pPr>
              <a:defRPr/>
            </a:pPr>
            <a:fld id="{2A46E690-9595-4ACF-B957-94C83CBED790}" type="datetime1">
              <a:rPr lang="en-US"/>
              <a:pPr>
                <a:defRPr/>
              </a:pPr>
              <a:t>4/6/2021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E8949E5C-9C39-48E9-8807-25E2B844253F}" type="slidenum">
              <a:rPr lang="en-US" altLang="en-US"/>
              <a:pPr/>
              <a:t>‹#›</a:t>
            </a:fld>
            <a:endParaRPr lang="en-US" altLang="en-US"/>
          </a:p>
        </p:txBody>
      </p:sp>
    </p:spTree>
    <p:extLst>
      <p:ext uri="{BB962C8B-B14F-4D97-AF65-F5344CB8AC3E}">
        <p14:creationId xmlns:p14="http://schemas.microsoft.com/office/powerpoint/2010/main" val="3812626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FE683424-FDC5-4A2E-AE42-F009983F1CE6}" type="datetime1">
              <a:rPr lang="en-US" smtClean="0"/>
              <a:pPr>
                <a:defRPr/>
              </a:pPr>
              <a:t>4/6/2021</a:t>
            </a:fld>
            <a:endParaRPr lang="en-US"/>
          </a:p>
        </p:txBody>
      </p:sp>
      <p:sp>
        <p:nvSpPr>
          <p:cNvPr id="5" name="Footer Placeholder 4"/>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12"/>
          </p:nvPr>
        </p:nvSpPr>
        <p:spPr/>
        <p:txBody>
          <a:bodyPr/>
          <a:lstStyle/>
          <a:p>
            <a:fld id="{EA86A207-9EAA-42D2-B63B-D26D94408B1D}" type="slidenum">
              <a:rPr lang="en-US" altLang="en-US" smtClean="0"/>
              <a:pPr/>
              <a:t>‹#›</a:t>
            </a:fld>
            <a:endParaRPr lang="en-US" altLang="en-US"/>
          </a:p>
        </p:txBody>
      </p:sp>
    </p:spTree>
    <p:extLst>
      <p:ext uri="{BB962C8B-B14F-4D97-AF65-F5344CB8AC3E}">
        <p14:creationId xmlns:p14="http://schemas.microsoft.com/office/powerpoint/2010/main" val="256225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GB"/>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fld id="{8C259FF8-905D-4CD6-BB25-67C49D64DA21}" type="datetime1">
              <a:rPr lang="en-US" smtClean="0"/>
              <a:pPr>
                <a:defRPr/>
              </a:pPr>
              <a:t>4/6/2021</a:t>
            </a:fld>
            <a:endParaRPr lang="en-US"/>
          </a:p>
        </p:txBody>
      </p:sp>
      <p:sp>
        <p:nvSpPr>
          <p:cNvPr id="5" name="Footer Placeholder 4"/>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12"/>
          </p:nvPr>
        </p:nvSpPr>
        <p:spPr/>
        <p:txBody>
          <a:bodyPr/>
          <a:lstStyle/>
          <a:p>
            <a:fld id="{287AF6BF-7A48-42FF-AF58-BE54A5D2F01A}" type="slidenum">
              <a:rPr lang="en-US" altLang="en-US" smtClean="0"/>
              <a:pPr/>
              <a:t>‹#›</a:t>
            </a:fld>
            <a:endParaRPr lang="en-US" altLang="en-US"/>
          </a:p>
        </p:txBody>
      </p:sp>
    </p:spTree>
    <p:extLst>
      <p:ext uri="{BB962C8B-B14F-4D97-AF65-F5344CB8AC3E}">
        <p14:creationId xmlns:p14="http://schemas.microsoft.com/office/powerpoint/2010/main" val="3087953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a:defRPr/>
            </a:pPr>
            <a:fld id="{3BD979B5-49DF-4079-87CE-33D0CC13A2A3}" type="datetime1">
              <a:rPr lang="en-US" smtClean="0"/>
              <a:pPr>
                <a:defRPr/>
              </a:pPr>
              <a:t>4/6/2021</a:t>
            </a:fld>
            <a:endParaRPr lang="en-US"/>
          </a:p>
        </p:txBody>
      </p:sp>
      <p:sp>
        <p:nvSpPr>
          <p:cNvPr id="6" name="Footer Placeholder 5"/>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7" name="Slide Number Placeholder 6"/>
          <p:cNvSpPr>
            <a:spLocks noGrp="1"/>
          </p:cNvSpPr>
          <p:nvPr>
            <p:ph type="sldNum" sz="quarter" idx="12"/>
          </p:nvPr>
        </p:nvSpPr>
        <p:spPr/>
        <p:txBody>
          <a:bodyPr/>
          <a:lstStyle/>
          <a:p>
            <a:fld id="{72CEA6DC-A4A2-4B05-BCD0-68A28FEDCC9B}" type="slidenum">
              <a:rPr lang="en-US" altLang="en-US" smtClean="0"/>
              <a:pPr/>
              <a:t>‹#›</a:t>
            </a:fld>
            <a:endParaRPr lang="en-US" altLang="en-US"/>
          </a:p>
        </p:txBody>
      </p:sp>
    </p:spTree>
    <p:extLst>
      <p:ext uri="{BB962C8B-B14F-4D97-AF65-F5344CB8AC3E}">
        <p14:creationId xmlns:p14="http://schemas.microsoft.com/office/powerpoint/2010/main" val="774811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a:defRPr/>
            </a:pPr>
            <a:fld id="{EA11AD94-E16E-4DED-8514-CD66BC36CDF8}" type="datetime1">
              <a:rPr lang="en-US" smtClean="0"/>
              <a:pPr>
                <a:defRPr/>
              </a:pPr>
              <a:t>4/6/2021</a:t>
            </a:fld>
            <a:endParaRPr lang="en-US"/>
          </a:p>
        </p:txBody>
      </p:sp>
      <p:sp>
        <p:nvSpPr>
          <p:cNvPr id="8" name="Footer Placeholder 7"/>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9" name="Slide Number Placeholder 8"/>
          <p:cNvSpPr>
            <a:spLocks noGrp="1"/>
          </p:cNvSpPr>
          <p:nvPr>
            <p:ph type="sldNum" sz="quarter" idx="12"/>
          </p:nvPr>
        </p:nvSpPr>
        <p:spPr/>
        <p:txBody>
          <a:bodyPr/>
          <a:lstStyle/>
          <a:p>
            <a:fld id="{20C1C5D4-C39E-4351-93FA-7D77A59F02B4}" type="slidenum">
              <a:rPr lang="en-US" altLang="en-US" smtClean="0"/>
              <a:pPr/>
              <a:t>‹#›</a:t>
            </a:fld>
            <a:endParaRPr lang="en-US" altLang="en-US"/>
          </a:p>
        </p:txBody>
      </p:sp>
    </p:spTree>
    <p:extLst>
      <p:ext uri="{BB962C8B-B14F-4D97-AF65-F5344CB8AC3E}">
        <p14:creationId xmlns:p14="http://schemas.microsoft.com/office/powerpoint/2010/main" val="1390282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fld id="{78B5F2EC-22B1-4412-99C3-DF48F8AF0282}" type="datetime1">
              <a:rPr lang="en-US" smtClean="0"/>
              <a:pPr>
                <a:defRPr/>
              </a:pPr>
              <a:t>4/6/2021</a:t>
            </a:fld>
            <a:endParaRPr lang="en-US"/>
          </a:p>
        </p:txBody>
      </p:sp>
      <p:sp>
        <p:nvSpPr>
          <p:cNvPr id="4" name="Footer Placeholder 3"/>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5" name="Slide Number Placeholder 4"/>
          <p:cNvSpPr>
            <a:spLocks noGrp="1"/>
          </p:cNvSpPr>
          <p:nvPr>
            <p:ph type="sldNum" sz="quarter" idx="12"/>
          </p:nvPr>
        </p:nvSpPr>
        <p:spPr/>
        <p:txBody>
          <a:bodyPr/>
          <a:lstStyle/>
          <a:p>
            <a:fld id="{50D86317-CE5B-40D1-8D3C-C557C042EDEA}" type="slidenum">
              <a:rPr lang="en-US" altLang="en-US" smtClean="0"/>
              <a:pPr/>
              <a:t>‹#›</a:t>
            </a:fld>
            <a:endParaRPr lang="en-US" altLang="en-US"/>
          </a:p>
        </p:txBody>
      </p:sp>
    </p:spTree>
    <p:extLst>
      <p:ext uri="{BB962C8B-B14F-4D97-AF65-F5344CB8AC3E}">
        <p14:creationId xmlns:p14="http://schemas.microsoft.com/office/powerpoint/2010/main" val="344472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F494401-88D8-4E74-9605-4D05DAB6F3E9}" type="datetime1">
              <a:rPr lang="en-US" smtClean="0"/>
              <a:pPr>
                <a:defRPr/>
              </a:pPr>
              <a:t>4/6/2021</a:t>
            </a:fld>
            <a:endParaRPr lang="en-US"/>
          </a:p>
        </p:txBody>
      </p:sp>
      <p:sp>
        <p:nvSpPr>
          <p:cNvPr id="3" name="Footer Placeholder 2"/>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4" name="Slide Number Placeholder 3"/>
          <p:cNvSpPr>
            <a:spLocks noGrp="1"/>
          </p:cNvSpPr>
          <p:nvPr>
            <p:ph type="sldNum" sz="quarter" idx="12"/>
          </p:nvPr>
        </p:nvSpPr>
        <p:spPr/>
        <p:txBody>
          <a:bodyPr/>
          <a:lstStyle/>
          <a:p>
            <a:fld id="{D2EC96A9-C2B3-4F47-859C-F3B53C286C65}" type="slidenum">
              <a:rPr lang="en-US" altLang="en-US" smtClean="0"/>
              <a:pPr/>
              <a:t>‹#›</a:t>
            </a:fld>
            <a:endParaRPr lang="en-US" altLang="en-US"/>
          </a:p>
        </p:txBody>
      </p:sp>
    </p:spTree>
    <p:extLst>
      <p:ext uri="{BB962C8B-B14F-4D97-AF65-F5344CB8AC3E}">
        <p14:creationId xmlns:p14="http://schemas.microsoft.com/office/powerpoint/2010/main" val="3042244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F4450A36-8F0D-413D-BAA7-1A090A3DCA1C}" type="datetime1">
              <a:rPr lang="en-US" smtClean="0"/>
              <a:pPr>
                <a:defRPr/>
              </a:pPr>
              <a:t>4/6/2021</a:t>
            </a:fld>
            <a:endParaRPr lang="en-US"/>
          </a:p>
        </p:txBody>
      </p:sp>
      <p:sp>
        <p:nvSpPr>
          <p:cNvPr id="6" name="Footer Placeholder 5"/>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7" name="Slide Number Placeholder 6"/>
          <p:cNvSpPr>
            <a:spLocks noGrp="1"/>
          </p:cNvSpPr>
          <p:nvPr>
            <p:ph type="sldNum" sz="quarter" idx="12"/>
          </p:nvPr>
        </p:nvSpPr>
        <p:spPr/>
        <p:txBody>
          <a:bodyPr/>
          <a:lstStyle/>
          <a:p>
            <a:fld id="{E4327460-FD18-4DFA-A762-0653D243D1CC}" type="slidenum">
              <a:rPr lang="en-US" altLang="en-US" smtClean="0"/>
              <a:pPr/>
              <a:t>‹#›</a:t>
            </a:fld>
            <a:endParaRPr lang="en-US" altLang="en-US"/>
          </a:p>
        </p:txBody>
      </p:sp>
    </p:spTree>
    <p:extLst>
      <p:ext uri="{BB962C8B-B14F-4D97-AF65-F5344CB8AC3E}">
        <p14:creationId xmlns:p14="http://schemas.microsoft.com/office/powerpoint/2010/main" val="3015322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DDFC2CA4-0B54-4BF7-9B62-1E88F3CFE18A}" type="datetime1">
              <a:rPr lang="en-US" smtClean="0"/>
              <a:pPr>
                <a:defRPr/>
              </a:pPr>
              <a:t>4/6/2021</a:t>
            </a:fld>
            <a:endParaRPr lang="en-US"/>
          </a:p>
        </p:txBody>
      </p:sp>
      <p:sp>
        <p:nvSpPr>
          <p:cNvPr id="6" name="Footer Placeholder 5"/>
          <p:cNvSpPr>
            <a:spLocks noGrp="1"/>
          </p:cNvSpPr>
          <p:nvPr>
            <p:ph type="ftr" sz="quarter" idx="11"/>
          </p:nvPr>
        </p:nvSpPr>
        <p:spPr/>
        <p:txBody>
          <a:bodyPr/>
          <a:lstStyle/>
          <a:p>
            <a:pPr>
              <a:defRPr/>
            </a:pPr>
            <a:r>
              <a:rPr lang="en-US" smtClean="0"/>
              <a:t>© Copyright 1992-2015 by Pearson Education, Inc. All Rights Reserved.</a:t>
            </a:r>
            <a:endParaRPr lang="en-US"/>
          </a:p>
        </p:txBody>
      </p:sp>
      <p:sp>
        <p:nvSpPr>
          <p:cNvPr id="7" name="Slide Number Placeholder 6"/>
          <p:cNvSpPr>
            <a:spLocks noGrp="1"/>
          </p:cNvSpPr>
          <p:nvPr>
            <p:ph type="sldNum" sz="quarter" idx="12"/>
          </p:nvPr>
        </p:nvSpPr>
        <p:spPr/>
        <p:txBody>
          <a:bodyPr/>
          <a:lstStyle/>
          <a:p>
            <a:fld id="{D8D7D3BC-C719-4CC8-9FD6-8576A9C7A4A7}" type="slidenum">
              <a:rPr lang="en-US" altLang="en-US" smtClean="0"/>
              <a:pPr/>
              <a:t>‹#›</a:t>
            </a:fld>
            <a:endParaRPr lang="en-US" altLang="en-US"/>
          </a:p>
        </p:txBody>
      </p:sp>
    </p:spTree>
    <p:extLst>
      <p:ext uri="{BB962C8B-B14F-4D97-AF65-F5344CB8AC3E}">
        <p14:creationId xmlns:p14="http://schemas.microsoft.com/office/powerpoint/2010/main" val="863630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E2227B70-1D16-4055-ADC3-14AE5BE52829}" type="datetime1">
              <a:rPr lang="en-US" smtClean="0"/>
              <a:pPr>
                <a:defRPr/>
              </a:pPr>
              <a:t>4/6/2021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smtClean="0"/>
              <a:t>© Copyright 1992-2015 by Pearson Education, Inc. All Rights Reserved.</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249AEE2-4F56-4E1C-8B82-435BE4D4C1BD}" type="slidenum">
              <a:rPr lang="en-US" altLang="en-US" smtClean="0"/>
              <a:pPr/>
              <a:t>‹#›</a:t>
            </a:fld>
            <a:endParaRPr lang="en-US" altLang="en-US"/>
          </a:p>
        </p:txBody>
      </p:sp>
    </p:spTree>
    <p:extLst>
      <p:ext uri="{BB962C8B-B14F-4D97-AF65-F5344CB8AC3E}">
        <p14:creationId xmlns:p14="http://schemas.microsoft.com/office/powerpoint/2010/main" val="17386271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7620000" cy="2387600"/>
          </a:xfrm>
        </p:spPr>
        <p:txBody>
          <a:bodyPr>
            <a:normAutofit fontScale="90000"/>
          </a:bodyPr>
          <a:lstStyle/>
          <a:p>
            <a:pPr algn="l" eaLnBrk="1" fontAlgn="auto" hangingPunct="1">
              <a:spcAft>
                <a:spcPts val="0"/>
              </a:spcAft>
              <a:defRPr/>
            </a:pPr>
            <a:r>
              <a:rPr lang="en-US" dirty="0" smtClean="0">
                <a:solidFill>
                  <a:srgbClr val="3380E6"/>
                </a:solidFill>
                <a:latin typeface="Goudy Sans Medium"/>
              </a:rPr>
              <a:t>Unit 10</a:t>
            </a:r>
            <a:br>
              <a:rPr lang="en-US" dirty="0" smtClean="0">
                <a:solidFill>
                  <a:srgbClr val="3380E6"/>
                </a:solidFill>
                <a:latin typeface="Goudy Sans Medium"/>
              </a:rPr>
            </a:br>
            <a:r>
              <a:rPr lang="en-US" dirty="0" smtClean="0">
                <a:solidFill>
                  <a:srgbClr val="3380E6"/>
                </a:solidFill>
                <a:latin typeface="Goudy Sans Medium"/>
              </a:rPr>
              <a:t>Object-Oriented Programming: Polymorphism and Interfaces</a:t>
            </a:r>
          </a:p>
        </p:txBody>
      </p:sp>
      <p:sp>
        <p:nvSpPr>
          <p:cNvPr id="10243" name="Subtitle 3"/>
          <p:cNvSpPr>
            <a:spLocks noGrp="1"/>
          </p:cNvSpPr>
          <p:nvPr>
            <p:ph type="subTitle" idx="1"/>
          </p:nvPr>
        </p:nvSpPr>
        <p:spPr/>
        <p:txBody>
          <a:bodyPr/>
          <a:lstStyle/>
          <a:p>
            <a:pPr marR="0" algn="r" eaLnBrk="1" hangingPunct="1"/>
            <a:r>
              <a:rPr lang="en-US" altLang="en-US" dirty="0" smtClean="0"/>
              <a:t>By Mathews Chibuluma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10.2  </a:t>
            </a:r>
            <a:r>
              <a:rPr lang="en-US" smtClean="0">
                <a:solidFill>
                  <a:srgbClr val="3380E6"/>
                </a:solidFill>
                <a:latin typeface="Arial"/>
              </a:rPr>
              <a:t>Polymorphism Examples (Cont.)</a:t>
            </a:r>
          </a:p>
        </p:txBody>
      </p:sp>
      <p:sp>
        <p:nvSpPr>
          <p:cNvPr id="21507" name="Text Placeholder 2"/>
          <p:cNvSpPr>
            <a:spLocks noGrp="1"/>
          </p:cNvSpPr>
          <p:nvPr>
            <p:ph type="body" idx="1"/>
          </p:nvPr>
        </p:nvSpPr>
        <p:spPr/>
        <p:txBody>
          <a:bodyPr>
            <a:normAutofit lnSpcReduction="10000"/>
          </a:bodyPr>
          <a:lstStyle/>
          <a:p>
            <a:pPr eaLnBrk="1" hangingPunct="1">
              <a:lnSpc>
                <a:spcPct val="80000"/>
              </a:lnSpc>
            </a:pPr>
            <a:r>
              <a:rPr lang="en-US" altLang="en-US" sz="2500" smtClean="0">
                <a:solidFill>
                  <a:srgbClr val="000000"/>
                </a:solidFill>
                <a:latin typeface="Times New Roman" panose="02020603050405020304" pitchFamily="18" charset="0"/>
              </a:rPr>
              <a:t>Example: Space Objects in a Video Game</a:t>
            </a:r>
          </a:p>
          <a:p>
            <a:pPr lvl="1" eaLnBrk="1" hangingPunct="1">
              <a:lnSpc>
                <a:spcPct val="80000"/>
              </a:lnSpc>
            </a:pPr>
            <a:r>
              <a:rPr lang="en-US" altLang="en-US" sz="2100" smtClean="0">
                <a:solidFill>
                  <a:srgbClr val="000000"/>
                </a:solidFill>
                <a:latin typeface="Times New Roman" panose="02020603050405020304" pitchFamily="18" charset="0"/>
              </a:rPr>
              <a:t>A video game manipulates objects of classes </a:t>
            </a:r>
            <a:r>
              <a:rPr lang="en-US" altLang="en-US" sz="2100" smtClean="0">
                <a:solidFill>
                  <a:srgbClr val="000000"/>
                </a:solidFill>
                <a:latin typeface="Lucida Console" panose="020B0609040504020204" pitchFamily="49" charset="0"/>
              </a:rPr>
              <a:t>Martian</a:t>
            </a:r>
            <a:r>
              <a:rPr lang="en-US" altLang="en-US" sz="2100" smtClean="0">
                <a:solidFill>
                  <a:srgbClr val="000000"/>
                </a:solidFill>
                <a:latin typeface="Times New Roman" panose="02020603050405020304" pitchFamily="18" charset="0"/>
              </a:rPr>
              <a:t>, </a:t>
            </a:r>
            <a:r>
              <a:rPr lang="en-US" altLang="en-US" sz="2100" smtClean="0">
                <a:solidFill>
                  <a:srgbClr val="000000"/>
                </a:solidFill>
                <a:latin typeface="Lucida Console" panose="020B0609040504020204" pitchFamily="49" charset="0"/>
              </a:rPr>
              <a:t>Venusian</a:t>
            </a:r>
            <a:r>
              <a:rPr lang="en-US" altLang="en-US" sz="2100" smtClean="0">
                <a:solidFill>
                  <a:srgbClr val="000000"/>
                </a:solidFill>
                <a:latin typeface="Times New Roman" panose="02020603050405020304" pitchFamily="18" charset="0"/>
              </a:rPr>
              <a:t>, </a:t>
            </a:r>
            <a:r>
              <a:rPr lang="en-US" altLang="en-US" sz="2100" smtClean="0">
                <a:solidFill>
                  <a:srgbClr val="000000"/>
                </a:solidFill>
                <a:latin typeface="Lucida Console" panose="020B0609040504020204" pitchFamily="49" charset="0"/>
              </a:rPr>
              <a:t>Plutonian</a:t>
            </a:r>
            <a:r>
              <a:rPr lang="en-US" altLang="en-US" sz="2100" smtClean="0">
                <a:solidFill>
                  <a:srgbClr val="000000"/>
                </a:solidFill>
                <a:latin typeface="Times New Roman" panose="02020603050405020304" pitchFamily="18" charset="0"/>
              </a:rPr>
              <a:t>, </a:t>
            </a:r>
            <a:r>
              <a:rPr lang="en-US" altLang="en-US" sz="2100" smtClean="0">
                <a:solidFill>
                  <a:srgbClr val="000000"/>
                </a:solidFill>
                <a:latin typeface="Lucida Console" panose="020B0609040504020204" pitchFamily="49" charset="0"/>
              </a:rPr>
              <a:t>SpaceShip</a:t>
            </a:r>
            <a:r>
              <a:rPr lang="en-US" altLang="en-US" sz="2100" smtClean="0">
                <a:solidFill>
                  <a:srgbClr val="000000"/>
                </a:solidFill>
                <a:latin typeface="Times New Roman" panose="02020603050405020304" pitchFamily="18" charset="0"/>
              </a:rPr>
              <a:t> and </a:t>
            </a:r>
            <a:r>
              <a:rPr lang="en-US" altLang="en-US" sz="2100" smtClean="0">
                <a:solidFill>
                  <a:srgbClr val="000000"/>
                </a:solidFill>
                <a:latin typeface="Lucida Console" panose="020B0609040504020204" pitchFamily="49" charset="0"/>
              </a:rPr>
              <a:t>LaserBeam</a:t>
            </a:r>
            <a:r>
              <a:rPr lang="en-US" altLang="en-US" sz="2100" smtClean="0">
                <a:solidFill>
                  <a:srgbClr val="000000"/>
                </a:solidFill>
                <a:latin typeface="Times New Roman" panose="02020603050405020304" pitchFamily="18" charset="0"/>
              </a:rPr>
              <a:t>. Each inherits from </a:t>
            </a:r>
            <a:r>
              <a:rPr lang="en-US" altLang="en-US" sz="2100" smtClean="0">
                <a:solidFill>
                  <a:srgbClr val="000000"/>
                </a:solidFill>
                <a:latin typeface="Lucida Console" panose="020B0609040504020204" pitchFamily="49" charset="0"/>
              </a:rPr>
              <a:t>SpaceObject</a:t>
            </a:r>
            <a:r>
              <a:rPr lang="en-US" altLang="en-US" sz="2100" smtClean="0">
                <a:solidFill>
                  <a:srgbClr val="000000"/>
                </a:solidFill>
                <a:latin typeface="Times New Roman" panose="02020603050405020304" pitchFamily="18" charset="0"/>
              </a:rPr>
              <a:t> and overrides its </a:t>
            </a:r>
            <a:r>
              <a:rPr lang="en-US" altLang="en-US" sz="2100" smtClean="0">
                <a:solidFill>
                  <a:srgbClr val="000000"/>
                </a:solidFill>
                <a:latin typeface="Lucida Console" panose="020B0609040504020204" pitchFamily="49" charset="0"/>
              </a:rPr>
              <a:t>draw</a:t>
            </a:r>
            <a:r>
              <a:rPr lang="en-US" altLang="en-US" sz="2100" smtClean="0">
                <a:solidFill>
                  <a:srgbClr val="000000"/>
                </a:solidFill>
                <a:latin typeface="Times New Roman" panose="02020603050405020304" pitchFamily="18" charset="0"/>
              </a:rPr>
              <a:t> method.</a:t>
            </a:r>
          </a:p>
          <a:p>
            <a:pPr lvl="1" eaLnBrk="1" hangingPunct="1">
              <a:lnSpc>
                <a:spcPct val="80000"/>
              </a:lnSpc>
            </a:pPr>
            <a:r>
              <a:rPr lang="en-US" altLang="en-US" sz="2100" smtClean="0">
                <a:solidFill>
                  <a:srgbClr val="000000"/>
                </a:solidFill>
                <a:latin typeface="Times New Roman" panose="02020603050405020304" pitchFamily="18" charset="0"/>
              </a:rPr>
              <a:t>A screen manager maintains a collection of references to objects of the various classes and periodically sends each object the same message—namely, </a:t>
            </a:r>
            <a:r>
              <a:rPr lang="en-US" altLang="en-US" sz="2100" smtClean="0">
                <a:solidFill>
                  <a:srgbClr val="000000"/>
                </a:solidFill>
                <a:latin typeface="Lucida Console" panose="020B0609040504020204" pitchFamily="49" charset="0"/>
              </a:rPr>
              <a:t>draw</a:t>
            </a:r>
            <a:r>
              <a:rPr lang="en-US" altLang="en-US" sz="2100" smtClean="0">
                <a:solidFill>
                  <a:srgbClr val="000000"/>
                </a:solidFill>
                <a:latin typeface="Times New Roman" panose="02020603050405020304" pitchFamily="18" charset="0"/>
              </a:rPr>
              <a:t>. </a:t>
            </a:r>
          </a:p>
          <a:p>
            <a:pPr lvl="1" eaLnBrk="1" hangingPunct="1">
              <a:lnSpc>
                <a:spcPct val="80000"/>
              </a:lnSpc>
            </a:pPr>
            <a:r>
              <a:rPr lang="en-US" altLang="en-US" sz="2100" smtClean="0">
                <a:solidFill>
                  <a:srgbClr val="000000"/>
                </a:solidFill>
                <a:latin typeface="Times New Roman" panose="02020603050405020304" pitchFamily="18" charset="0"/>
              </a:rPr>
              <a:t>Each object responds in a unique way. </a:t>
            </a:r>
          </a:p>
          <a:p>
            <a:pPr lvl="2" eaLnBrk="1" hangingPunct="1">
              <a:lnSpc>
                <a:spcPct val="80000"/>
              </a:lnSpc>
            </a:pPr>
            <a:r>
              <a:rPr lang="en-US" altLang="en-US" sz="1900" smtClean="0">
                <a:solidFill>
                  <a:srgbClr val="000000"/>
                </a:solidFill>
                <a:latin typeface="Times New Roman" panose="02020603050405020304" pitchFamily="18" charset="0"/>
              </a:rPr>
              <a:t>A </a:t>
            </a:r>
            <a:r>
              <a:rPr lang="en-US" altLang="en-US" sz="1900" smtClean="0">
                <a:solidFill>
                  <a:srgbClr val="000000"/>
                </a:solidFill>
                <a:latin typeface="Lucida Console" panose="020B0609040504020204" pitchFamily="49" charset="0"/>
              </a:rPr>
              <a:t>Martian</a:t>
            </a:r>
            <a:r>
              <a:rPr lang="en-US" altLang="en-US" sz="1900" smtClean="0">
                <a:solidFill>
                  <a:srgbClr val="000000"/>
                </a:solidFill>
                <a:latin typeface="Times New Roman" panose="02020603050405020304" pitchFamily="18" charset="0"/>
              </a:rPr>
              <a:t> object might draw itself in red with green eyes and the appropriate number of antennae. </a:t>
            </a:r>
          </a:p>
          <a:p>
            <a:pPr lvl="2" eaLnBrk="1" hangingPunct="1">
              <a:lnSpc>
                <a:spcPct val="80000"/>
              </a:lnSpc>
            </a:pPr>
            <a:r>
              <a:rPr lang="en-US" altLang="en-US" sz="1900" smtClean="0">
                <a:solidFill>
                  <a:srgbClr val="000000"/>
                </a:solidFill>
                <a:latin typeface="Times New Roman" panose="02020603050405020304" pitchFamily="18" charset="0"/>
              </a:rPr>
              <a:t>A </a:t>
            </a:r>
            <a:r>
              <a:rPr lang="en-US" altLang="en-US" sz="1900" smtClean="0">
                <a:solidFill>
                  <a:srgbClr val="000000"/>
                </a:solidFill>
                <a:latin typeface="Lucida Console" panose="020B0609040504020204" pitchFamily="49" charset="0"/>
              </a:rPr>
              <a:t>SpaceShip</a:t>
            </a:r>
            <a:r>
              <a:rPr lang="en-US" altLang="en-US" sz="1900" smtClean="0">
                <a:solidFill>
                  <a:srgbClr val="000000"/>
                </a:solidFill>
                <a:latin typeface="Times New Roman" panose="02020603050405020304" pitchFamily="18" charset="0"/>
              </a:rPr>
              <a:t> object might draw itself as a bright silver flying saucer. </a:t>
            </a:r>
          </a:p>
          <a:p>
            <a:pPr lvl="2" eaLnBrk="1" hangingPunct="1">
              <a:lnSpc>
                <a:spcPct val="80000"/>
              </a:lnSpc>
            </a:pPr>
            <a:r>
              <a:rPr lang="en-US" altLang="en-US" sz="1900" smtClean="0">
                <a:solidFill>
                  <a:srgbClr val="000000"/>
                </a:solidFill>
                <a:latin typeface="Times New Roman" panose="02020603050405020304" pitchFamily="18" charset="0"/>
              </a:rPr>
              <a:t>A </a:t>
            </a:r>
            <a:r>
              <a:rPr lang="en-US" altLang="en-US" sz="1900" smtClean="0">
                <a:solidFill>
                  <a:srgbClr val="000000"/>
                </a:solidFill>
                <a:latin typeface="Lucida Console" panose="020B0609040504020204" pitchFamily="49" charset="0"/>
              </a:rPr>
              <a:t>LaserBeam</a:t>
            </a:r>
            <a:r>
              <a:rPr lang="en-US" altLang="en-US" sz="1900" smtClean="0">
                <a:solidFill>
                  <a:srgbClr val="000000"/>
                </a:solidFill>
                <a:latin typeface="Times New Roman" panose="02020603050405020304" pitchFamily="18" charset="0"/>
              </a:rPr>
              <a:t> object might draw itself as a bright red beam across the screen. </a:t>
            </a:r>
          </a:p>
          <a:p>
            <a:pPr lvl="1" eaLnBrk="1" hangingPunct="1">
              <a:lnSpc>
                <a:spcPct val="80000"/>
              </a:lnSpc>
            </a:pPr>
            <a:r>
              <a:rPr lang="en-US" altLang="en-US" sz="2100" smtClean="0">
                <a:solidFill>
                  <a:srgbClr val="000000"/>
                </a:solidFill>
                <a:latin typeface="Times New Roman" panose="02020603050405020304" pitchFamily="18" charset="0"/>
              </a:rPr>
              <a:t>The same message (in this case, </a:t>
            </a:r>
            <a:r>
              <a:rPr lang="en-US" altLang="en-US" sz="2100" smtClean="0">
                <a:solidFill>
                  <a:srgbClr val="000000"/>
                </a:solidFill>
                <a:latin typeface="Lucida Console" panose="020B0609040504020204" pitchFamily="49" charset="0"/>
              </a:rPr>
              <a:t>draw</a:t>
            </a:r>
            <a:r>
              <a:rPr lang="en-US" altLang="en-US" sz="2100" smtClean="0">
                <a:solidFill>
                  <a:srgbClr val="000000"/>
                </a:solidFill>
                <a:latin typeface="Times New Roman" panose="02020603050405020304" pitchFamily="18" charset="0"/>
              </a:rPr>
              <a:t>) sent to a variety of objects has “many forms” of results.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10.9.5 </a:t>
            </a:r>
            <a:r>
              <a:rPr lang="en-US" dirty="0" smtClean="0">
                <a:solidFill>
                  <a:srgbClr val="33B38C"/>
                </a:solidFill>
                <a:latin typeface="Goudy Sans Medium"/>
              </a:rPr>
              <a:t>Modifying Class </a:t>
            </a:r>
            <a:r>
              <a:rPr lang="en-US" dirty="0" err="1" smtClean="0">
                <a:solidFill>
                  <a:srgbClr val="33B38C"/>
                </a:solidFill>
                <a:latin typeface="Lucida Console"/>
              </a:rPr>
              <a:t>SalariedEmployee</a:t>
            </a:r>
            <a:r>
              <a:rPr lang="en-US" dirty="0" smtClean="0">
                <a:solidFill>
                  <a:srgbClr val="33B38C"/>
                </a:solidFill>
                <a:latin typeface="Goudy Sans Medium"/>
              </a:rPr>
              <a:t> for Use in the </a:t>
            </a:r>
            <a:r>
              <a:rPr lang="en-US" dirty="0" smtClean="0">
                <a:solidFill>
                  <a:srgbClr val="33B38C"/>
                </a:solidFill>
                <a:latin typeface="Lucida Console"/>
              </a:rPr>
              <a:t>Payable</a:t>
            </a:r>
            <a:r>
              <a:rPr lang="en-US" dirty="0" smtClean="0">
                <a:solidFill>
                  <a:srgbClr val="33B38C"/>
                </a:solidFill>
                <a:latin typeface="Goudy Sans Medium"/>
              </a:rPr>
              <a:t> Hierarchy</a:t>
            </a:r>
          </a:p>
        </p:txBody>
      </p:sp>
      <p:sp>
        <p:nvSpPr>
          <p:cNvPr id="11673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Figure 10.14 contains a modified </a:t>
            </a:r>
            <a:r>
              <a:rPr lang="en-US" altLang="en-US" smtClean="0">
                <a:solidFill>
                  <a:srgbClr val="000000"/>
                </a:solidFill>
                <a:latin typeface="Lucida Console" panose="020B0609040504020204" pitchFamily="49" charset="0"/>
              </a:rPr>
              <a:t>SalariedEmployee</a:t>
            </a:r>
            <a:r>
              <a:rPr lang="en-US" altLang="en-US" smtClean="0">
                <a:solidFill>
                  <a:srgbClr val="000000"/>
                </a:solidFill>
                <a:latin typeface="Times New Roman" panose="02020603050405020304" pitchFamily="18" charset="0"/>
              </a:rPr>
              <a:t> class that extends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 and fulfills superclass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’s contract to implement </a:t>
            </a:r>
            <a:r>
              <a:rPr lang="en-US" altLang="en-US" smtClean="0">
                <a:solidFill>
                  <a:srgbClr val="000000"/>
                </a:solidFill>
                <a:latin typeface="Lucida Console" panose="020B0609040504020204" pitchFamily="49" charset="0"/>
              </a:rPr>
              <a:t>Payable</a:t>
            </a:r>
            <a:r>
              <a:rPr lang="en-US" altLang="en-US" smtClean="0">
                <a:solidFill>
                  <a:srgbClr val="000000"/>
                </a:solidFill>
                <a:latin typeface="Times New Roman" panose="02020603050405020304" pitchFamily="18" charset="0"/>
              </a:rPr>
              <a:t> method </a:t>
            </a:r>
            <a:r>
              <a:rPr lang="en-US" altLang="en-US" smtClean="0">
                <a:solidFill>
                  <a:srgbClr val="000000"/>
                </a:solidFill>
                <a:latin typeface="Lucida Console" panose="020B0609040504020204" pitchFamily="49" charset="0"/>
              </a:rPr>
              <a:t>getPayment-Amount</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1" descr="jhtp_10_OOPPolymorphism_Page_5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1" descr="jhtp_10_OOPPolymorphism_Page_5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1" descr="jhtp_10_OOPPolymorphism_Page_6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1" descr="jhtp_10_OOPPolymorphism_Page_6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 descr="jhtp_10_OOPPolymorphism_Page_6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10.9.5 </a:t>
            </a:r>
            <a:r>
              <a:rPr lang="en-US" dirty="0" smtClean="0">
                <a:solidFill>
                  <a:srgbClr val="33B38C"/>
                </a:solidFill>
                <a:latin typeface="Goudy Sans Medium"/>
              </a:rPr>
              <a:t>Modifying Class </a:t>
            </a:r>
            <a:r>
              <a:rPr lang="en-US" dirty="0" err="1" smtClean="0">
                <a:solidFill>
                  <a:srgbClr val="33B38C"/>
                </a:solidFill>
                <a:latin typeface="Lucida Console"/>
              </a:rPr>
              <a:t>SalariedEmployee</a:t>
            </a:r>
            <a:r>
              <a:rPr lang="en-US" dirty="0" smtClean="0">
                <a:solidFill>
                  <a:srgbClr val="33B38C"/>
                </a:solidFill>
                <a:latin typeface="Goudy Sans Medium"/>
              </a:rPr>
              <a:t> for Use in the </a:t>
            </a:r>
            <a:r>
              <a:rPr lang="en-US" dirty="0" smtClean="0">
                <a:solidFill>
                  <a:srgbClr val="33B38C"/>
                </a:solidFill>
                <a:latin typeface="Lucida Console"/>
              </a:rPr>
              <a:t>Payable</a:t>
            </a:r>
            <a:r>
              <a:rPr lang="en-US" dirty="0" smtClean="0">
                <a:solidFill>
                  <a:srgbClr val="33B38C"/>
                </a:solidFill>
                <a:latin typeface="Goudy Sans Medium"/>
              </a:rPr>
              <a:t> Hierarchy (Cont.)</a:t>
            </a:r>
          </a:p>
        </p:txBody>
      </p:sp>
      <p:sp>
        <p:nvSpPr>
          <p:cNvPr id="122883"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Objects of any subclasses of a class that </a:t>
            </a:r>
            <a:r>
              <a:rPr lang="en-US" altLang="en-US" sz="2500" smtClean="0">
                <a:solidFill>
                  <a:srgbClr val="000000"/>
                </a:solidFill>
                <a:latin typeface="Lucida Console" panose="020B0609040504020204" pitchFamily="49" charset="0"/>
              </a:rPr>
              <a:t>implements</a:t>
            </a:r>
            <a:r>
              <a:rPr lang="en-US" altLang="en-US" sz="2500" smtClean="0">
                <a:solidFill>
                  <a:srgbClr val="000000"/>
                </a:solidFill>
                <a:latin typeface="Times New Roman" panose="02020603050405020304" pitchFamily="18" charset="0"/>
              </a:rPr>
              <a:t> an interface can also be thought of as objects of the interface type. </a:t>
            </a:r>
          </a:p>
          <a:p>
            <a:pPr eaLnBrk="1" hangingPunct="1"/>
            <a:r>
              <a:rPr lang="en-US" altLang="en-US" sz="2500" smtClean="0">
                <a:solidFill>
                  <a:srgbClr val="000000"/>
                </a:solidFill>
                <a:latin typeface="Times New Roman" panose="02020603050405020304" pitchFamily="18" charset="0"/>
              </a:rPr>
              <a:t>Thus, just as we can assign the reference of a </a:t>
            </a:r>
            <a:r>
              <a:rPr lang="en-US" altLang="en-US" sz="2500" smtClean="0">
                <a:solidFill>
                  <a:srgbClr val="000000"/>
                </a:solidFill>
                <a:latin typeface="Lucida Console" panose="020B0609040504020204" pitchFamily="49" charset="0"/>
              </a:rPr>
              <a:t>SalariedEmployee</a:t>
            </a:r>
            <a:r>
              <a:rPr lang="en-US" altLang="en-US" sz="2500" smtClean="0">
                <a:solidFill>
                  <a:srgbClr val="000000"/>
                </a:solidFill>
                <a:latin typeface="Times New Roman" panose="02020603050405020304" pitchFamily="18" charset="0"/>
              </a:rPr>
              <a:t> object to a superclass </a:t>
            </a:r>
            <a:r>
              <a:rPr lang="en-US" altLang="en-US" sz="2500" smtClean="0">
                <a:solidFill>
                  <a:srgbClr val="000000"/>
                </a:solidFill>
                <a:latin typeface="Lucida Console" panose="020B0609040504020204" pitchFamily="49" charset="0"/>
              </a:rPr>
              <a:t>Employee</a:t>
            </a:r>
            <a:r>
              <a:rPr lang="en-US" altLang="en-US" sz="2500" smtClean="0">
                <a:solidFill>
                  <a:srgbClr val="000000"/>
                </a:solidFill>
                <a:latin typeface="Times New Roman" panose="02020603050405020304" pitchFamily="18" charset="0"/>
              </a:rPr>
              <a:t> variable, we can assign the reference of a </a:t>
            </a:r>
            <a:r>
              <a:rPr lang="en-US" altLang="en-US" sz="2500" smtClean="0">
                <a:solidFill>
                  <a:srgbClr val="000000"/>
                </a:solidFill>
                <a:latin typeface="Lucida Console" panose="020B0609040504020204" pitchFamily="49" charset="0"/>
              </a:rPr>
              <a:t>SalariedEmployee</a:t>
            </a:r>
            <a:r>
              <a:rPr lang="en-US" altLang="en-US" sz="2500" smtClean="0">
                <a:solidFill>
                  <a:srgbClr val="000000"/>
                </a:solidFill>
                <a:latin typeface="Times New Roman" panose="02020603050405020304" pitchFamily="18" charset="0"/>
              </a:rPr>
              <a:t> object to an interface </a:t>
            </a:r>
            <a:r>
              <a:rPr lang="en-US" altLang="en-US" sz="2500" smtClean="0">
                <a:solidFill>
                  <a:srgbClr val="000000"/>
                </a:solidFill>
                <a:latin typeface="Lucida Console" panose="020B0609040504020204" pitchFamily="49" charset="0"/>
              </a:rPr>
              <a:t>Payable</a:t>
            </a:r>
            <a:r>
              <a:rPr lang="en-US" altLang="en-US" sz="2500" smtClean="0">
                <a:solidFill>
                  <a:srgbClr val="000000"/>
                </a:solidFill>
                <a:latin typeface="Times New Roman" panose="02020603050405020304" pitchFamily="18" charset="0"/>
              </a:rPr>
              <a:t> variable. </a:t>
            </a:r>
          </a:p>
          <a:p>
            <a:pPr eaLnBrk="1" hangingPunct="1"/>
            <a:r>
              <a:rPr lang="en-US" altLang="en-US" sz="2500" smtClean="0">
                <a:solidFill>
                  <a:srgbClr val="000000"/>
                </a:solidFill>
                <a:latin typeface="Lucida Console" panose="020B0609040504020204" pitchFamily="49" charset="0"/>
              </a:rPr>
              <a:t>Invoice</a:t>
            </a:r>
            <a:r>
              <a:rPr lang="en-US" altLang="en-US" sz="2500" smtClean="0">
                <a:solidFill>
                  <a:srgbClr val="000000"/>
                </a:solidFill>
                <a:latin typeface="Times New Roman" panose="02020603050405020304" pitchFamily="18" charset="0"/>
              </a:rPr>
              <a:t> implements </a:t>
            </a:r>
            <a:r>
              <a:rPr lang="en-US" altLang="en-US" sz="2500" smtClean="0">
                <a:solidFill>
                  <a:srgbClr val="000000"/>
                </a:solidFill>
                <a:latin typeface="Lucida Console" panose="020B0609040504020204" pitchFamily="49" charset="0"/>
              </a:rPr>
              <a:t>Payable</a:t>
            </a:r>
            <a:r>
              <a:rPr lang="en-US" altLang="en-US" sz="2500" smtClean="0">
                <a:solidFill>
                  <a:srgbClr val="000000"/>
                </a:solidFill>
                <a:latin typeface="Times New Roman" panose="02020603050405020304" pitchFamily="18" charset="0"/>
              </a:rPr>
              <a:t>, so an </a:t>
            </a:r>
            <a:r>
              <a:rPr lang="en-US" altLang="en-US" sz="2500" smtClean="0">
                <a:solidFill>
                  <a:srgbClr val="000000"/>
                </a:solidFill>
                <a:latin typeface="Lucida Console" panose="020B0609040504020204" pitchFamily="49" charset="0"/>
              </a:rPr>
              <a:t>Invoice</a:t>
            </a:r>
            <a:r>
              <a:rPr lang="en-US" altLang="en-US" sz="2500" smtClean="0">
                <a:solidFill>
                  <a:srgbClr val="000000"/>
                </a:solidFill>
                <a:latin typeface="Times New Roman" panose="02020603050405020304" pitchFamily="18" charset="0"/>
              </a:rPr>
              <a:t> object also </a:t>
            </a:r>
            <a:r>
              <a:rPr lang="en-US" altLang="en-US" sz="2500" i="1" smtClean="0">
                <a:solidFill>
                  <a:srgbClr val="000000"/>
                </a:solidFill>
                <a:latin typeface="Times New Roman" panose="02020603050405020304" pitchFamily="18" charset="0"/>
              </a:rPr>
              <a:t>is a </a:t>
            </a:r>
            <a:r>
              <a:rPr lang="en-US" altLang="en-US" sz="2500" smtClean="0">
                <a:solidFill>
                  <a:srgbClr val="000000"/>
                </a:solidFill>
                <a:latin typeface="Lucida Console" panose="020B0609040504020204" pitchFamily="49" charset="0"/>
              </a:rPr>
              <a:t>Payable</a:t>
            </a:r>
            <a:r>
              <a:rPr lang="en-US" altLang="en-US" sz="2500" smtClean="0">
                <a:solidFill>
                  <a:srgbClr val="000000"/>
                </a:solidFill>
                <a:latin typeface="Times New Roman" panose="02020603050405020304" pitchFamily="18" charset="0"/>
              </a:rPr>
              <a:t> object, and we can assign the reference of an </a:t>
            </a:r>
            <a:r>
              <a:rPr lang="en-US" altLang="en-US" sz="2500" smtClean="0">
                <a:solidFill>
                  <a:srgbClr val="000000"/>
                </a:solidFill>
                <a:latin typeface="Lucida Console" panose="020B0609040504020204" pitchFamily="49" charset="0"/>
              </a:rPr>
              <a:t>Invoice</a:t>
            </a:r>
            <a:r>
              <a:rPr lang="en-US" altLang="en-US" sz="2500" smtClean="0">
                <a:solidFill>
                  <a:srgbClr val="000000"/>
                </a:solidFill>
                <a:latin typeface="Times New Roman" panose="02020603050405020304" pitchFamily="18" charset="0"/>
              </a:rPr>
              <a:t> object to a </a:t>
            </a:r>
            <a:r>
              <a:rPr lang="en-US" altLang="en-US" sz="2500" smtClean="0">
                <a:solidFill>
                  <a:srgbClr val="000000"/>
                </a:solidFill>
                <a:latin typeface="Lucida Console" panose="020B0609040504020204" pitchFamily="49" charset="0"/>
              </a:rPr>
              <a:t>Payable</a:t>
            </a:r>
            <a:r>
              <a:rPr lang="en-US" altLang="en-US" sz="2500" smtClean="0">
                <a:solidFill>
                  <a:srgbClr val="000000"/>
                </a:solidFill>
                <a:latin typeface="Times New Roman" panose="02020603050405020304" pitchFamily="18" charset="0"/>
              </a:rPr>
              <a:t> variable.</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10.9.6 </a:t>
            </a:r>
            <a:r>
              <a:rPr lang="en-US" dirty="0" smtClean="0">
                <a:solidFill>
                  <a:srgbClr val="33B38C"/>
                </a:solidFill>
                <a:latin typeface="Goudy Sans Medium"/>
              </a:rPr>
              <a:t>Using Interface </a:t>
            </a:r>
            <a:r>
              <a:rPr lang="en-US" dirty="0" smtClean="0">
                <a:solidFill>
                  <a:srgbClr val="33B38C"/>
                </a:solidFill>
                <a:latin typeface="Lucida Console"/>
              </a:rPr>
              <a:t>Payable</a:t>
            </a:r>
            <a:r>
              <a:rPr lang="en-US" dirty="0" smtClean="0">
                <a:solidFill>
                  <a:srgbClr val="33B38C"/>
                </a:solidFill>
                <a:latin typeface="Goudy Sans Medium"/>
              </a:rPr>
              <a:t> to Process </a:t>
            </a:r>
            <a:r>
              <a:rPr lang="en-US" dirty="0" smtClean="0">
                <a:solidFill>
                  <a:srgbClr val="33B38C"/>
                </a:solidFill>
                <a:latin typeface="Lucida Console"/>
              </a:rPr>
              <a:t>Invoice</a:t>
            </a:r>
            <a:r>
              <a:rPr lang="en-US" dirty="0" smtClean="0">
                <a:solidFill>
                  <a:srgbClr val="33B38C"/>
                </a:solidFill>
                <a:latin typeface="Goudy Sans Medium"/>
              </a:rPr>
              <a:t>s and </a:t>
            </a:r>
            <a:r>
              <a:rPr lang="en-US" dirty="0" smtClean="0">
                <a:solidFill>
                  <a:srgbClr val="33B38C"/>
                </a:solidFill>
                <a:latin typeface="Lucida Console"/>
              </a:rPr>
              <a:t>Employee</a:t>
            </a:r>
            <a:r>
              <a:rPr lang="en-US" dirty="0" smtClean="0">
                <a:solidFill>
                  <a:srgbClr val="33B38C"/>
                </a:solidFill>
                <a:latin typeface="Goudy Sans Medium"/>
              </a:rPr>
              <a:t>s </a:t>
            </a:r>
            <a:r>
              <a:rPr lang="en-US" dirty="0" err="1" smtClean="0">
                <a:solidFill>
                  <a:srgbClr val="33B38C"/>
                </a:solidFill>
                <a:latin typeface="Goudy Sans Medium"/>
              </a:rPr>
              <a:t>Polymorphically</a:t>
            </a:r>
            <a:endParaRPr lang="en-US" dirty="0" smtClean="0">
              <a:solidFill>
                <a:srgbClr val="33B38C"/>
              </a:solidFill>
              <a:latin typeface="Goudy Sans Medium"/>
            </a:endParaRPr>
          </a:p>
        </p:txBody>
      </p:sp>
      <p:sp>
        <p:nvSpPr>
          <p:cNvPr id="123907" name="Text Placeholder 2"/>
          <p:cNvSpPr>
            <a:spLocks noGrp="1"/>
          </p:cNvSpPr>
          <p:nvPr>
            <p:ph type="body" idx="1"/>
          </p:nvPr>
        </p:nvSpPr>
        <p:spPr/>
        <p:txBody>
          <a:bodyPr/>
          <a:lstStyle/>
          <a:p>
            <a:pPr eaLnBrk="1" hangingPunct="1"/>
            <a:r>
              <a:rPr lang="en-US" altLang="en-US" smtClean="0">
                <a:latin typeface="Lucida Console" panose="020B0609040504020204" pitchFamily="49" charset="0"/>
                <a:cs typeface="Times New Roman" panose="02020603050405020304" pitchFamily="18" charset="0"/>
              </a:rPr>
              <a:t>PayableInterfaceTest</a:t>
            </a:r>
            <a:r>
              <a:rPr lang="en-US" altLang="en-US" smtClean="0">
                <a:latin typeface="Times New Roman" panose="02020603050405020304" pitchFamily="18" charset="0"/>
                <a:cs typeface="Times New Roman" panose="02020603050405020304" pitchFamily="18" charset="0"/>
              </a:rPr>
              <a:t> (Fig. 10.15) illustrates that interface </a:t>
            </a:r>
            <a:r>
              <a:rPr lang="en-US" altLang="en-US" smtClean="0">
                <a:latin typeface="Lucida Console" panose="020B0609040504020204" pitchFamily="49" charset="0"/>
                <a:cs typeface="Times New Roman" panose="02020603050405020304" pitchFamily="18" charset="0"/>
              </a:rPr>
              <a:t>Payable</a:t>
            </a:r>
            <a:r>
              <a:rPr lang="en-US" altLang="en-US" smtClean="0">
                <a:latin typeface="Times New Roman" panose="02020603050405020304" pitchFamily="18" charset="0"/>
                <a:cs typeface="Times New Roman" panose="02020603050405020304" pitchFamily="18" charset="0"/>
              </a:rPr>
              <a:t> can be used to process a set of </a:t>
            </a:r>
            <a:r>
              <a:rPr lang="en-US" altLang="en-US" smtClean="0">
                <a:latin typeface="Lucida Console" panose="020B0609040504020204" pitchFamily="49" charset="0"/>
                <a:cs typeface="Times New Roman" panose="02020603050405020304" pitchFamily="18" charset="0"/>
              </a:rPr>
              <a:t>Invoice</a:t>
            </a:r>
            <a:r>
              <a:rPr lang="en-US" altLang="en-US" smtClean="0">
                <a:latin typeface="Times New Roman" panose="02020603050405020304" pitchFamily="18" charset="0"/>
                <a:cs typeface="Times New Roman" panose="02020603050405020304" pitchFamily="18" charset="0"/>
              </a:rPr>
              <a:t>s and </a:t>
            </a:r>
            <a:r>
              <a:rPr lang="en-US" altLang="en-US" smtClean="0">
                <a:latin typeface="Lucida Console" panose="020B0609040504020204" pitchFamily="49" charset="0"/>
                <a:cs typeface="Times New Roman" panose="02020603050405020304" pitchFamily="18" charset="0"/>
              </a:rPr>
              <a:t>Employee</a:t>
            </a:r>
            <a:r>
              <a:rPr lang="en-US" altLang="en-US" smtClean="0">
                <a:latin typeface="Times New Roman" panose="02020603050405020304" pitchFamily="18" charset="0"/>
                <a:cs typeface="Times New Roman" panose="02020603050405020304" pitchFamily="18" charset="0"/>
              </a:rPr>
              <a:t>s </a:t>
            </a:r>
            <a:r>
              <a:rPr lang="en-US" altLang="en-US" i="1" smtClean="0">
                <a:latin typeface="Times New Roman" panose="02020603050405020304" pitchFamily="18" charset="0"/>
                <a:cs typeface="Times New Roman" panose="02020603050405020304" pitchFamily="18" charset="0"/>
              </a:rPr>
              <a:t>polymorphically</a:t>
            </a:r>
            <a:r>
              <a:rPr lang="en-US" altLang="en-US" smtClean="0">
                <a:latin typeface="Times New Roman" panose="02020603050405020304" pitchFamily="18" charset="0"/>
                <a:cs typeface="Times New Roman" panose="02020603050405020304" pitchFamily="18" charset="0"/>
              </a:rPr>
              <a:t> in a single application.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1" descr="jhtp_10_OOPPolymorphism_Page_6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descr="jhtp_10_OOPPolymorphism_Page_6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10.2  </a:t>
            </a:r>
            <a:r>
              <a:rPr lang="en-US" smtClean="0">
                <a:solidFill>
                  <a:srgbClr val="3380E6"/>
                </a:solidFill>
                <a:latin typeface="Arial"/>
              </a:rPr>
              <a:t>Polymorphism Examples (Cont.)</a:t>
            </a:r>
          </a:p>
        </p:txBody>
      </p:sp>
      <p:sp>
        <p:nvSpPr>
          <p:cNvPr id="22531"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A screen manager might use polymorphism to facilitate adding new classes to a system with minimal modifications to the system’s code. </a:t>
            </a:r>
          </a:p>
          <a:p>
            <a:pPr eaLnBrk="1" hangingPunct="1">
              <a:lnSpc>
                <a:spcPct val="90000"/>
              </a:lnSpc>
            </a:pPr>
            <a:r>
              <a:rPr lang="en-US" altLang="en-US" smtClean="0">
                <a:solidFill>
                  <a:srgbClr val="000000"/>
                </a:solidFill>
                <a:latin typeface="Times New Roman" panose="02020603050405020304" pitchFamily="18" charset="0"/>
              </a:rPr>
              <a:t>To add new objects to our video game:</a:t>
            </a:r>
          </a:p>
          <a:p>
            <a:pPr lvl="1" eaLnBrk="1" hangingPunct="1">
              <a:lnSpc>
                <a:spcPct val="90000"/>
              </a:lnSpc>
            </a:pPr>
            <a:r>
              <a:rPr lang="en-US" altLang="en-US" smtClean="0">
                <a:solidFill>
                  <a:srgbClr val="000000"/>
                </a:solidFill>
                <a:latin typeface="Times New Roman" panose="02020603050405020304" pitchFamily="18" charset="0"/>
              </a:rPr>
              <a:t>Build a class that extends </a:t>
            </a:r>
            <a:r>
              <a:rPr lang="en-US" altLang="en-US" smtClean="0">
                <a:solidFill>
                  <a:srgbClr val="000000"/>
                </a:solidFill>
                <a:latin typeface="Lucida Console" panose="020B0609040504020204" pitchFamily="49" charset="0"/>
              </a:rPr>
              <a:t>SpaceObject</a:t>
            </a:r>
            <a:r>
              <a:rPr lang="en-US" altLang="en-US" smtClean="0">
                <a:solidFill>
                  <a:srgbClr val="000000"/>
                </a:solidFill>
                <a:latin typeface="Times New Roman" panose="02020603050405020304" pitchFamily="18" charset="0"/>
              </a:rPr>
              <a:t> and provides its own </a:t>
            </a:r>
            <a:r>
              <a:rPr lang="en-US" altLang="en-US" smtClean="0">
                <a:solidFill>
                  <a:srgbClr val="000000"/>
                </a:solidFill>
                <a:latin typeface="Lucida Console" panose="020B0609040504020204" pitchFamily="49" charset="0"/>
              </a:rPr>
              <a:t>draw</a:t>
            </a:r>
            <a:r>
              <a:rPr lang="en-US" altLang="en-US" smtClean="0">
                <a:solidFill>
                  <a:srgbClr val="000000"/>
                </a:solidFill>
                <a:latin typeface="Times New Roman" panose="02020603050405020304" pitchFamily="18" charset="0"/>
              </a:rPr>
              <a:t> method implementation. </a:t>
            </a:r>
          </a:p>
          <a:p>
            <a:pPr lvl="1" eaLnBrk="1" hangingPunct="1">
              <a:lnSpc>
                <a:spcPct val="90000"/>
              </a:lnSpc>
            </a:pPr>
            <a:r>
              <a:rPr lang="en-US" altLang="en-US" smtClean="0">
                <a:solidFill>
                  <a:srgbClr val="000000"/>
                </a:solidFill>
                <a:latin typeface="Times New Roman" panose="02020603050405020304" pitchFamily="18" charset="0"/>
              </a:rPr>
              <a:t>When objects of that class appear in the </a:t>
            </a:r>
            <a:r>
              <a:rPr lang="en-US" altLang="en-US" smtClean="0">
                <a:solidFill>
                  <a:srgbClr val="000000"/>
                </a:solidFill>
                <a:latin typeface="Lucida Console" panose="020B0609040504020204" pitchFamily="49" charset="0"/>
              </a:rPr>
              <a:t>SpaceObject</a:t>
            </a:r>
            <a:r>
              <a:rPr lang="en-US" altLang="en-US" smtClean="0">
                <a:solidFill>
                  <a:srgbClr val="000000"/>
                </a:solidFill>
                <a:latin typeface="Times New Roman" panose="02020603050405020304" pitchFamily="18" charset="0"/>
              </a:rPr>
              <a:t> collection, the screen-manager code </a:t>
            </a:r>
            <a:r>
              <a:rPr lang="en-US" altLang="en-US" i="1" smtClean="0">
                <a:solidFill>
                  <a:srgbClr val="000000"/>
                </a:solidFill>
                <a:latin typeface="Times New Roman" panose="02020603050405020304" pitchFamily="18" charset="0"/>
              </a:rPr>
              <a:t>invokes method </a:t>
            </a:r>
            <a:r>
              <a:rPr lang="en-US" altLang="en-US" i="1" smtClean="0">
                <a:solidFill>
                  <a:srgbClr val="000000"/>
                </a:solidFill>
                <a:latin typeface="Lucida Console" panose="020B0609040504020204" pitchFamily="49" charset="0"/>
              </a:rPr>
              <a:t>draw</a:t>
            </a:r>
            <a:r>
              <a:rPr lang="en-US" altLang="en-US" i="1" smtClean="0">
                <a:solidFill>
                  <a:srgbClr val="000000"/>
                </a:solidFill>
                <a:latin typeface="Times New Roman" panose="02020603050405020304" pitchFamily="18" charset="0"/>
              </a:rPr>
              <a:t>, exactly as it does for every other object in the collection, regardless of its type.</a:t>
            </a:r>
            <a:r>
              <a:rPr lang="en-US" altLang="en-US" smtClean="0">
                <a:solidFill>
                  <a:srgbClr val="000000"/>
                </a:solidFill>
                <a:latin typeface="Times New Roman" panose="02020603050405020304" pitchFamily="18" charset="0"/>
              </a:rPr>
              <a:t> </a:t>
            </a:r>
          </a:p>
          <a:p>
            <a:pPr lvl="1" eaLnBrk="1" hangingPunct="1">
              <a:lnSpc>
                <a:spcPct val="90000"/>
              </a:lnSpc>
            </a:pPr>
            <a:r>
              <a:rPr lang="en-US" altLang="en-US" smtClean="0">
                <a:solidFill>
                  <a:srgbClr val="000000"/>
                </a:solidFill>
                <a:latin typeface="Times New Roman" panose="02020603050405020304" pitchFamily="18" charset="0"/>
              </a:rPr>
              <a:t>So the new objects simply “plug right in” without any modification of the screen manager code by the programmer.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 descr="jhtp_10_OOPPolymorphism_Page_6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59D9B3"/>
                </a:solidFill>
                <a:latin typeface="Arial"/>
              </a:rPr>
              <a:t>10.9.7 </a:t>
            </a:r>
            <a:r>
              <a:rPr lang="en-US" dirty="0" smtClean="0">
                <a:solidFill>
                  <a:srgbClr val="33B38C"/>
                </a:solidFill>
                <a:latin typeface="Goudy Sans Medium"/>
              </a:rPr>
              <a:t>Some Common Interfaces of the Java API</a:t>
            </a:r>
          </a:p>
        </p:txBody>
      </p:sp>
      <p:sp>
        <p:nvSpPr>
          <p:cNvPr id="12800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You’ll use interfaces extensively when developing Java applications. The Java API contains numerous interfaces, and many of the Java API methods take interface arguments and return interface values. </a:t>
            </a:r>
          </a:p>
          <a:p>
            <a:pPr eaLnBrk="1" hangingPunct="1"/>
            <a:r>
              <a:rPr lang="en-US" altLang="en-US" smtClean="0">
                <a:solidFill>
                  <a:srgbClr val="000000"/>
                </a:solidFill>
                <a:latin typeface="Times New Roman" panose="02020603050405020304" pitchFamily="18" charset="0"/>
              </a:rPr>
              <a:t>Figure 10.16 overviews a few of the more popular interfaces of the Java API that we use in later chapters.</a:t>
            </a:r>
            <a:endParaRPr lang="en-US" altLang="en-US" i="1" smtClean="0">
              <a:solidFill>
                <a:srgbClr val="000000"/>
              </a:solidFill>
              <a:latin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1" descr="jhtp_10_OOPPolymorphism_Page_6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1" descr="jhtp_10_OOPPolymorphism_Page_6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10.10  </a:t>
            </a:r>
            <a:r>
              <a:rPr lang="en-US" dirty="0" smtClean="0">
                <a:solidFill>
                  <a:srgbClr val="3380E6"/>
                </a:solidFill>
                <a:latin typeface="Arial"/>
              </a:rPr>
              <a:t>Java SE 8 Interface Enhancements</a:t>
            </a:r>
          </a:p>
        </p:txBody>
      </p:sp>
      <p:sp>
        <p:nvSpPr>
          <p:cNvPr id="13107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This section introduces Java SE 8’s new interface features. </a:t>
            </a:r>
          </a:p>
          <a:p>
            <a:pPr eaLnBrk="1" hangingPunct="1"/>
            <a:r>
              <a:rPr lang="en-US" altLang="en-US" smtClean="0">
                <a:solidFill>
                  <a:srgbClr val="000000"/>
                </a:solidFill>
                <a:latin typeface="Times New Roman" panose="02020603050405020304" pitchFamily="18" charset="0"/>
              </a:rPr>
              <a:t>We discuss these in more detail in later chapters.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eaLnBrk="1" fontAlgn="auto" hangingPunct="1">
              <a:spcAft>
                <a:spcPts val="0"/>
              </a:spcAft>
              <a:defRPr/>
            </a:pPr>
            <a:r>
              <a:rPr lang="en-US" dirty="0" smtClean="0">
                <a:solidFill>
                  <a:srgbClr val="59D9B3"/>
                </a:solidFill>
                <a:latin typeface="Arial"/>
              </a:rPr>
              <a:t>10.10.1</a:t>
            </a:r>
            <a:r>
              <a:rPr lang="en-US" dirty="0">
                <a:solidFill>
                  <a:srgbClr val="59D9B3"/>
                </a:solidFill>
                <a:latin typeface="Arial"/>
              </a:rPr>
              <a:t> </a:t>
            </a:r>
            <a:r>
              <a:rPr lang="en-US" dirty="0">
                <a:solidFill>
                  <a:srgbClr val="33B38C"/>
                </a:solidFill>
                <a:latin typeface="Lucida Console" panose="020B0609040504020204" pitchFamily="49" charset="0"/>
              </a:rPr>
              <a:t>default</a:t>
            </a:r>
            <a:r>
              <a:rPr lang="en-US" dirty="0">
                <a:solidFill>
                  <a:srgbClr val="33B38C"/>
                </a:solidFill>
                <a:latin typeface="Goudy Sans Medium"/>
              </a:rPr>
              <a:t> Interface Methods</a:t>
            </a:r>
            <a:endParaRPr lang="en-US" dirty="0" smtClean="0">
              <a:solidFill>
                <a:srgbClr val="3380E6"/>
              </a:solidFill>
              <a:latin typeface="Arial"/>
            </a:endParaRPr>
          </a:p>
        </p:txBody>
      </p:sp>
      <p:sp>
        <p:nvSpPr>
          <p:cNvPr id="132099" name="Text Placeholder 2"/>
          <p:cNvSpPr>
            <a:spLocks noGrp="1"/>
          </p:cNvSpPr>
          <p:nvPr>
            <p:ph type="body" idx="1"/>
          </p:nvPr>
        </p:nvSpPr>
        <p:spPr>
          <a:xfrm>
            <a:off x="457200" y="1219200"/>
            <a:ext cx="8229600" cy="4525963"/>
          </a:xfrm>
        </p:spPr>
        <p:txBody>
          <a:bodyPr>
            <a:normAutofit lnSpcReduction="10000"/>
          </a:bodyPr>
          <a:lstStyle/>
          <a:p>
            <a:pPr eaLnBrk="1" hangingPunct="1"/>
            <a:r>
              <a:rPr lang="en-US" altLang="en-US" sz="2400" smtClean="0">
                <a:solidFill>
                  <a:srgbClr val="000000"/>
                </a:solidFill>
                <a:latin typeface="Times New Roman" panose="02020603050405020304" pitchFamily="18" charset="0"/>
              </a:rPr>
              <a:t>Prior to Java SE 8, interface methods could be </a:t>
            </a:r>
            <a:r>
              <a:rPr lang="en-US" altLang="en-US" sz="2400" i="1" smtClean="0">
                <a:solidFill>
                  <a:srgbClr val="000000"/>
                </a:solidFill>
                <a:latin typeface="Times New Roman" panose="02020603050405020304" pitchFamily="18" charset="0"/>
              </a:rPr>
              <a:t>only</a:t>
            </a:r>
            <a:r>
              <a:rPr lang="en-US" altLang="en-US" sz="2400" smtClean="0">
                <a:solidFill>
                  <a:srgbClr val="000000"/>
                </a:solidFill>
                <a:latin typeface="Times New Roman" panose="02020603050405020304" pitchFamily="18" charset="0"/>
              </a:rPr>
              <a:t> </a:t>
            </a:r>
            <a:r>
              <a:rPr lang="en-US" altLang="en-US" sz="2400" smtClean="0">
                <a:solidFill>
                  <a:srgbClr val="000000"/>
                </a:solidFill>
                <a:latin typeface="Lucida Console" panose="020B0609040504020204" pitchFamily="49" charset="0"/>
              </a:rPr>
              <a:t>public abstract</a:t>
            </a:r>
            <a:r>
              <a:rPr lang="en-US" altLang="en-US" sz="2400" smtClean="0">
                <a:solidFill>
                  <a:srgbClr val="000000"/>
                </a:solidFill>
                <a:latin typeface="Times New Roman" panose="02020603050405020304" pitchFamily="18" charset="0"/>
              </a:rPr>
              <a:t> methods. </a:t>
            </a:r>
          </a:p>
          <a:p>
            <a:pPr lvl="1" eaLnBrk="1" hangingPunct="1"/>
            <a:r>
              <a:rPr lang="en-US" altLang="en-US" sz="2000" smtClean="0">
                <a:solidFill>
                  <a:srgbClr val="000000"/>
                </a:solidFill>
                <a:latin typeface="Times New Roman" panose="02020603050405020304" pitchFamily="18" charset="0"/>
              </a:rPr>
              <a:t>An interface specified </a:t>
            </a:r>
            <a:r>
              <a:rPr lang="en-US" altLang="en-US" sz="2000" i="1" smtClean="0">
                <a:solidFill>
                  <a:srgbClr val="000000"/>
                </a:solidFill>
                <a:latin typeface="Times New Roman" panose="02020603050405020304" pitchFamily="18" charset="0"/>
              </a:rPr>
              <a:t>what</a:t>
            </a:r>
            <a:r>
              <a:rPr lang="en-US" altLang="en-US" sz="2000" smtClean="0">
                <a:solidFill>
                  <a:srgbClr val="000000"/>
                </a:solidFill>
                <a:latin typeface="Times New Roman" panose="02020603050405020304" pitchFamily="18" charset="0"/>
              </a:rPr>
              <a:t> operations an implementing class must perform but not </a:t>
            </a:r>
            <a:r>
              <a:rPr lang="en-US" altLang="en-US" sz="2000" i="1" smtClean="0">
                <a:solidFill>
                  <a:srgbClr val="000000"/>
                </a:solidFill>
                <a:latin typeface="Times New Roman" panose="02020603050405020304" pitchFamily="18" charset="0"/>
              </a:rPr>
              <a:t>how</a:t>
            </a:r>
            <a:r>
              <a:rPr lang="en-US" altLang="en-US" sz="2000" smtClean="0">
                <a:solidFill>
                  <a:srgbClr val="000000"/>
                </a:solidFill>
                <a:latin typeface="Times New Roman" panose="02020603050405020304" pitchFamily="18" charset="0"/>
              </a:rPr>
              <a:t> the class should perform them. </a:t>
            </a:r>
          </a:p>
          <a:p>
            <a:pPr eaLnBrk="1" hangingPunct="1"/>
            <a:r>
              <a:rPr lang="en-US" altLang="en-US" sz="2400" smtClean="0">
                <a:solidFill>
                  <a:srgbClr val="000000"/>
                </a:solidFill>
                <a:latin typeface="Times New Roman" panose="02020603050405020304" pitchFamily="18" charset="0"/>
              </a:rPr>
              <a:t>In Java SE 8, interfaces also may contain </a:t>
            </a:r>
            <a:r>
              <a:rPr lang="en-US" altLang="en-US" sz="2400" smtClean="0">
                <a:solidFill>
                  <a:srgbClr val="0000FF"/>
                </a:solidFill>
                <a:latin typeface="Lucida Console" panose="020B0609040504020204" pitchFamily="49" charset="0"/>
              </a:rPr>
              <a:t>public default</a:t>
            </a:r>
            <a:r>
              <a:rPr lang="en-US" altLang="en-US" sz="2400" smtClean="0">
                <a:solidFill>
                  <a:srgbClr val="0000FF"/>
                </a:solidFill>
                <a:latin typeface="Times New Roman" panose="02020603050405020304" pitchFamily="18" charset="0"/>
              </a:rPr>
              <a:t> methods</a:t>
            </a:r>
            <a:r>
              <a:rPr lang="en-US" altLang="en-US" sz="2400" smtClean="0">
                <a:solidFill>
                  <a:srgbClr val="000000"/>
                </a:solidFill>
                <a:latin typeface="Times New Roman" panose="02020603050405020304" pitchFamily="18" charset="0"/>
              </a:rPr>
              <a:t> with concrete default implementations that specify how operations are performed when an implementing class does not override the methods. </a:t>
            </a:r>
          </a:p>
          <a:p>
            <a:pPr eaLnBrk="1" hangingPunct="1"/>
            <a:r>
              <a:rPr lang="en-US" altLang="en-US" sz="2400" smtClean="0">
                <a:solidFill>
                  <a:srgbClr val="000000"/>
                </a:solidFill>
                <a:latin typeface="Times New Roman" panose="02020603050405020304" pitchFamily="18" charset="0"/>
              </a:rPr>
              <a:t>If a class implements such an interface, the class also receives the interface’s </a:t>
            </a:r>
            <a:r>
              <a:rPr lang="en-US" altLang="en-US" sz="2400" smtClean="0">
                <a:solidFill>
                  <a:srgbClr val="000000"/>
                </a:solidFill>
                <a:latin typeface="Lucida Console" panose="020B0609040504020204" pitchFamily="49" charset="0"/>
              </a:rPr>
              <a:t>default</a:t>
            </a:r>
            <a:r>
              <a:rPr lang="en-US" altLang="en-US" sz="2400" smtClean="0">
                <a:solidFill>
                  <a:srgbClr val="000000"/>
                </a:solidFill>
                <a:latin typeface="Times New Roman" panose="02020603050405020304" pitchFamily="18" charset="0"/>
              </a:rPr>
              <a:t> implementations (if any). </a:t>
            </a:r>
          </a:p>
          <a:p>
            <a:pPr eaLnBrk="1" hangingPunct="1"/>
            <a:r>
              <a:rPr lang="en-US" altLang="en-US" sz="2400" smtClean="0">
                <a:solidFill>
                  <a:srgbClr val="000000"/>
                </a:solidFill>
                <a:latin typeface="Times New Roman" panose="02020603050405020304" pitchFamily="18" charset="0"/>
              </a:rPr>
              <a:t>To declare a default method, place the keyword default before the method’s return type and provide a concrete method implementation.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eaLnBrk="1" fontAlgn="auto" hangingPunct="1">
              <a:spcAft>
                <a:spcPts val="0"/>
              </a:spcAft>
              <a:defRPr/>
            </a:pPr>
            <a:r>
              <a:rPr lang="en-US" dirty="0" smtClean="0">
                <a:solidFill>
                  <a:srgbClr val="59D9B3"/>
                </a:solidFill>
                <a:latin typeface="Arial"/>
              </a:rPr>
              <a:t>10.10.1</a:t>
            </a:r>
            <a:r>
              <a:rPr lang="en-US" dirty="0">
                <a:solidFill>
                  <a:srgbClr val="59D9B3"/>
                </a:solidFill>
                <a:latin typeface="Arial"/>
              </a:rPr>
              <a:t> </a:t>
            </a:r>
            <a:r>
              <a:rPr lang="en-US" dirty="0">
                <a:solidFill>
                  <a:srgbClr val="33B38C"/>
                </a:solidFill>
                <a:latin typeface="Lucida Console" panose="020B0609040504020204" pitchFamily="49" charset="0"/>
              </a:rPr>
              <a:t>default</a:t>
            </a:r>
            <a:r>
              <a:rPr lang="en-US" dirty="0">
                <a:solidFill>
                  <a:srgbClr val="33B38C"/>
                </a:solidFill>
                <a:latin typeface="Goudy Sans Medium"/>
              </a:rPr>
              <a:t> Interface </a:t>
            </a:r>
            <a:r>
              <a:rPr lang="en-US" dirty="0" smtClean="0">
                <a:solidFill>
                  <a:srgbClr val="33B38C"/>
                </a:solidFill>
                <a:latin typeface="Goudy Sans Medium"/>
              </a:rPr>
              <a:t>Methods (Cont.)</a:t>
            </a:r>
            <a:endParaRPr lang="en-US" dirty="0" smtClean="0">
              <a:solidFill>
                <a:srgbClr val="3380E6"/>
              </a:solidFill>
              <a:latin typeface="Arial"/>
            </a:endParaRPr>
          </a:p>
        </p:txBody>
      </p:sp>
      <p:sp>
        <p:nvSpPr>
          <p:cNvPr id="130051" name="Text Placeholder 2"/>
          <p:cNvSpPr>
            <a:spLocks noGrp="1"/>
          </p:cNvSpPr>
          <p:nvPr>
            <p:ph type="body" idx="1"/>
          </p:nvPr>
        </p:nvSpPr>
        <p:spPr>
          <a:xfrm>
            <a:off x="457200" y="1219200"/>
            <a:ext cx="8229600" cy="4525963"/>
          </a:xfrm>
        </p:spPr>
        <p:txBody>
          <a:bodyPr/>
          <a:lstStyle/>
          <a:p>
            <a:pPr marL="109537" indent="0" eaLnBrk="1" hangingPunct="1">
              <a:buFont typeface="Wingdings 3" panose="05040102010807070707" pitchFamily="18" charset="2"/>
              <a:buNone/>
              <a:defRPr/>
            </a:pPr>
            <a:r>
              <a:rPr lang="en-US" altLang="en-US" sz="2400" b="1" i="1" dirty="0" smtClean="0">
                <a:solidFill>
                  <a:srgbClr val="000000"/>
                </a:solidFill>
                <a:latin typeface="Times New Roman" pitchFamily="18" charset="0"/>
              </a:rPr>
              <a:t>Adding Methods to Existing Interfaces </a:t>
            </a:r>
          </a:p>
          <a:p>
            <a:pPr eaLnBrk="1" hangingPunct="1">
              <a:defRPr/>
            </a:pPr>
            <a:r>
              <a:rPr lang="en-US" altLang="en-US" sz="2400" dirty="0" smtClean="0">
                <a:solidFill>
                  <a:srgbClr val="000000"/>
                </a:solidFill>
                <a:latin typeface="Times New Roman" pitchFamily="18" charset="0"/>
              </a:rPr>
              <a:t>Any class that implements the original interface will </a:t>
            </a:r>
            <a:r>
              <a:rPr lang="en-US" altLang="en-US" sz="2400" i="1" dirty="0" smtClean="0">
                <a:solidFill>
                  <a:srgbClr val="000000"/>
                </a:solidFill>
                <a:latin typeface="Times New Roman" pitchFamily="18" charset="0"/>
              </a:rPr>
              <a:t>not</a:t>
            </a:r>
            <a:r>
              <a:rPr lang="en-US" altLang="en-US" sz="2400" dirty="0" smtClean="0">
                <a:solidFill>
                  <a:srgbClr val="000000"/>
                </a:solidFill>
                <a:latin typeface="Times New Roman" pitchFamily="18" charset="0"/>
              </a:rPr>
              <a:t> break when a </a:t>
            </a:r>
            <a:r>
              <a:rPr lang="en-US" altLang="en-US" sz="2400" dirty="0" smtClean="0">
                <a:solidFill>
                  <a:srgbClr val="000000"/>
                </a:solidFill>
                <a:latin typeface="Lucida Console" panose="020B0609040504020204" pitchFamily="49" charset="0"/>
              </a:rPr>
              <a:t>default</a:t>
            </a:r>
            <a:r>
              <a:rPr lang="en-US" altLang="en-US" sz="2400" dirty="0" smtClean="0">
                <a:solidFill>
                  <a:srgbClr val="000000"/>
                </a:solidFill>
                <a:latin typeface="Times New Roman" pitchFamily="18" charset="0"/>
              </a:rPr>
              <a:t> method is added.</a:t>
            </a:r>
          </a:p>
          <a:p>
            <a:pPr lvl="1" eaLnBrk="1" hangingPunct="1">
              <a:defRPr/>
            </a:pPr>
            <a:r>
              <a:rPr lang="en-US" altLang="en-US" sz="2000" dirty="0" smtClean="0">
                <a:solidFill>
                  <a:srgbClr val="000000"/>
                </a:solidFill>
                <a:latin typeface="Times New Roman" pitchFamily="18" charset="0"/>
              </a:rPr>
              <a:t>The class simply receives the new default method. </a:t>
            </a:r>
          </a:p>
          <a:p>
            <a:pPr eaLnBrk="1" hangingPunct="1">
              <a:defRPr/>
            </a:pPr>
            <a:r>
              <a:rPr lang="en-US" altLang="en-US" sz="2400" dirty="0" smtClean="0">
                <a:solidFill>
                  <a:srgbClr val="000000"/>
                </a:solidFill>
                <a:latin typeface="Times New Roman" pitchFamily="18" charset="0"/>
              </a:rPr>
              <a:t>When a class implements a Java SE 8 interface, the class “signs a contract” with the compiler that says, </a:t>
            </a:r>
          </a:p>
          <a:p>
            <a:pPr lvl="1" eaLnBrk="1" hangingPunct="1">
              <a:defRPr/>
            </a:pPr>
            <a:r>
              <a:rPr lang="en-US" altLang="en-US" sz="2000" dirty="0" smtClean="0">
                <a:solidFill>
                  <a:srgbClr val="000000"/>
                </a:solidFill>
                <a:latin typeface="Times New Roman" pitchFamily="18" charset="0"/>
              </a:rPr>
              <a:t>“I will declare all the </a:t>
            </a:r>
            <a:r>
              <a:rPr lang="en-US" altLang="en-US" sz="2000" i="1" dirty="0" smtClean="0">
                <a:solidFill>
                  <a:srgbClr val="000000"/>
                </a:solidFill>
                <a:latin typeface="Lucida Console" panose="020B0609040504020204" pitchFamily="49" charset="0"/>
              </a:rPr>
              <a:t>abstract</a:t>
            </a:r>
            <a:r>
              <a:rPr lang="en-US" altLang="en-US" sz="2000" dirty="0" smtClean="0">
                <a:solidFill>
                  <a:srgbClr val="000000"/>
                </a:solidFill>
                <a:latin typeface="Times New Roman" pitchFamily="18" charset="0"/>
              </a:rPr>
              <a:t> methods specified by the interface or I will declare my class </a:t>
            </a:r>
            <a:r>
              <a:rPr lang="en-US" altLang="en-US" sz="2000" dirty="0" smtClean="0">
                <a:solidFill>
                  <a:srgbClr val="000000"/>
                </a:solidFill>
                <a:latin typeface="Lucida Console" panose="020B0609040504020204" pitchFamily="49" charset="0"/>
              </a:rPr>
              <a:t>abstract</a:t>
            </a:r>
            <a:r>
              <a:rPr lang="en-US" altLang="en-US" sz="2000" dirty="0" smtClean="0">
                <a:solidFill>
                  <a:srgbClr val="000000"/>
                </a:solidFill>
                <a:latin typeface="Times New Roman" pitchFamily="18" charset="0"/>
              </a:rPr>
              <a:t>”</a:t>
            </a:r>
          </a:p>
          <a:p>
            <a:pPr eaLnBrk="1" hangingPunct="1">
              <a:defRPr/>
            </a:pPr>
            <a:r>
              <a:rPr lang="en-US" altLang="en-US" sz="2400" dirty="0">
                <a:solidFill>
                  <a:srgbClr val="000000"/>
                </a:solidFill>
                <a:latin typeface="Times New Roman" pitchFamily="18" charset="0"/>
              </a:rPr>
              <a:t>T</a:t>
            </a:r>
            <a:r>
              <a:rPr lang="en-US" altLang="en-US" sz="2400" dirty="0" smtClean="0">
                <a:solidFill>
                  <a:srgbClr val="000000"/>
                </a:solidFill>
                <a:latin typeface="Times New Roman" pitchFamily="18" charset="0"/>
              </a:rPr>
              <a:t>he implementing class is not required to override the interface’s </a:t>
            </a:r>
            <a:r>
              <a:rPr lang="en-US" altLang="en-US" sz="2400" dirty="0" smtClean="0">
                <a:solidFill>
                  <a:srgbClr val="000000"/>
                </a:solidFill>
                <a:latin typeface="Lucida Console" panose="020B0609040504020204" pitchFamily="49" charset="0"/>
              </a:rPr>
              <a:t>default</a:t>
            </a:r>
            <a:r>
              <a:rPr lang="en-US" altLang="en-US" sz="2400" dirty="0" smtClean="0">
                <a:solidFill>
                  <a:srgbClr val="000000"/>
                </a:solidFill>
                <a:latin typeface="Times New Roman" pitchFamily="18" charset="0"/>
              </a:rPr>
              <a:t> methods, but it can if necessary.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 descr="jhtp_10_OOPPolymorphism_Page_6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eaLnBrk="1" fontAlgn="auto" hangingPunct="1">
              <a:spcAft>
                <a:spcPts val="0"/>
              </a:spcAft>
              <a:defRPr/>
            </a:pPr>
            <a:r>
              <a:rPr lang="en-US" dirty="0" smtClean="0">
                <a:solidFill>
                  <a:srgbClr val="59D9B3"/>
                </a:solidFill>
                <a:latin typeface="Arial"/>
              </a:rPr>
              <a:t>10.10.1</a:t>
            </a:r>
            <a:r>
              <a:rPr lang="en-US" dirty="0">
                <a:solidFill>
                  <a:srgbClr val="59D9B3"/>
                </a:solidFill>
                <a:latin typeface="Arial"/>
              </a:rPr>
              <a:t> </a:t>
            </a:r>
            <a:r>
              <a:rPr lang="en-US" dirty="0">
                <a:solidFill>
                  <a:srgbClr val="33B38C"/>
                </a:solidFill>
                <a:latin typeface="Lucida Console" panose="020B0609040504020204" pitchFamily="49" charset="0"/>
              </a:rPr>
              <a:t>default</a:t>
            </a:r>
            <a:r>
              <a:rPr lang="en-US" dirty="0">
                <a:solidFill>
                  <a:srgbClr val="33B38C"/>
                </a:solidFill>
                <a:latin typeface="Goudy Sans Medium"/>
              </a:rPr>
              <a:t> Interface </a:t>
            </a:r>
            <a:r>
              <a:rPr lang="en-US" dirty="0" smtClean="0">
                <a:solidFill>
                  <a:srgbClr val="33B38C"/>
                </a:solidFill>
                <a:latin typeface="Goudy Sans Medium"/>
              </a:rPr>
              <a:t>Methods (Cont.)</a:t>
            </a:r>
            <a:endParaRPr lang="en-US" dirty="0" smtClean="0">
              <a:solidFill>
                <a:srgbClr val="3380E6"/>
              </a:solidFill>
              <a:latin typeface="Arial"/>
            </a:endParaRPr>
          </a:p>
        </p:txBody>
      </p:sp>
      <p:sp>
        <p:nvSpPr>
          <p:cNvPr id="130051" name="Text Placeholder 2"/>
          <p:cNvSpPr>
            <a:spLocks noGrp="1"/>
          </p:cNvSpPr>
          <p:nvPr>
            <p:ph type="body" idx="1"/>
          </p:nvPr>
        </p:nvSpPr>
        <p:spPr>
          <a:xfrm>
            <a:off x="457200" y="1219200"/>
            <a:ext cx="8229600" cy="4525963"/>
          </a:xfrm>
        </p:spPr>
        <p:txBody>
          <a:bodyPr/>
          <a:lstStyle/>
          <a:p>
            <a:pPr marL="109537" indent="0" eaLnBrk="1" hangingPunct="1">
              <a:buFont typeface="Wingdings 3" panose="05040102010807070707" pitchFamily="18" charset="2"/>
              <a:buNone/>
              <a:defRPr/>
            </a:pPr>
            <a:r>
              <a:rPr lang="en-US" altLang="en-US" sz="2400" b="1" i="1" dirty="0" smtClean="0">
                <a:solidFill>
                  <a:srgbClr val="000000"/>
                </a:solidFill>
                <a:latin typeface="Times New Roman" pitchFamily="18" charset="0"/>
              </a:rPr>
              <a:t>Interfaces vs. </a:t>
            </a:r>
            <a:r>
              <a:rPr lang="en-US" altLang="en-US" sz="2400" b="1" i="1" dirty="0" smtClean="0">
                <a:solidFill>
                  <a:srgbClr val="000000"/>
                </a:solidFill>
                <a:latin typeface="Lucida Console" panose="020B0609040504020204" pitchFamily="49" charset="0"/>
              </a:rPr>
              <a:t>abstract</a:t>
            </a:r>
            <a:r>
              <a:rPr lang="en-US" altLang="en-US" sz="2400" b="1" i="1" dirty="0" smtClean="0">
                <a:solidFill>
                  <a:srgbClr val="000000"/>
                </a:solidFill>
                <a:latin typeface="Times New Roman" pitchFamily="18" charset="0"/>
              </a:rPr>
              <a:t> Classes </a:t>
            </a:r>
          </a:p>
          <a:p>
            <a:pPr eaLnBrk="1" hangingPunct="1">
              <a:defRPr/>
            </a:pPr>
            <a:r>
              <a:rPr lang="en-US" altLang="en-US" sz="2800" dirty="0" smtClean="0">
                <a:solidFill>
                  <a:srgbClr val="000000"/>
                </a:solidFill>
                <a:latin typeface="Times New Roman" pitchFamily="18" charset="0"/>
              </a:rPr>
              <a:t>Prior to Java SE 8, an interface was typically used (rather than an </a:t>
            </a:r>
            <a:r>
              <a:rPr lang="en-US" altLang="en-US" sz="2800" dirty="0" smtClean="0">
                <a:solidFill>
                  <a:srgbClr val="000000"/>
                </a:solidFill>
                <a:latin typeface="Lucida Console" panose="020B0609040504020204" pitchFamily="49" charset="0"/>
              </a:rPr>
              <a:t>abstract</a:t>
            </a:r>
            <a:r>
              <a:rPr lang="en-US" altLang="en-US" sz="2800" dirty="0" smtClean="0">
                <a:solidFill>
                  <a:srgbClr val="000000"/>
                </a:solidFill>
                <a:latin typeface="Times New Roman" pitchFamily="18" charset="0"/>
              </a:rPr>
              <a:t> class) when there were no implementation details to inherit—no fields and no method implementations. </a:t>
            </a:r>
          </a:p>
          <a:p>
            <a:pPr eaLnBrk="1" hangingPunct="1">
              <a:defRPr/>
            </a:pPr>
            <a:r>
              <a:rPr lang="en-US" altLang="en-US" sz="2800" dirty="0" smtClean="0">
                <a:solidFill>
                  <a:srgbClr val="000000"/>
                </a:solidFill>
                <a:latin typeface="Times New Roman" pitchFamily="18" charset="0"/>
              </a:rPr>
              <a:t>With </a:t>
            </a:r>
            <a:r>
              <a:rPr lang="en-US" altLang="en-US" sz="2800" dirty="0" smtClean="0">
                <a:solidFill>
                  <a:srgbClr val="000000"/>
                </a:solidFill>
                <a:latin typeface="Lucida Console" panose="020B0609040504020204" pitchFamily="49" charset="0"/>
              </a:rPr>
              <a:t>default</a:t>
            </a:r>
            <a:r>
              <a:rPr lang="en-US" altLang="en-US" sz="2800" dirty="0" smtClean="0">
                <a:solidFill>
                  <a:srgbClr val="000000"/>
                </a:solidFill>
                <a:latin typeface="Times New Roman" pitchFamily="18" charset="0"/>
              </a:rPr>
              <a:t> methods, you can instead declare common method implementations in interfaces, which gives you more flexibility in designing your classes.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eaLnBrk="1" fontAlgn="auto" hangingPunct="1">
              <a:spcAft>
                <a:spcPts val="0"/>
              </a:spcAft>
              <a:defRPr/>
            </a:pPr>
            <a:r>
              <a:rPr lang="en-US" dirty="0" smtClean="0">
                <a:solidFill>
                  <a:srgbClr val="59D9B3"/>
                </a:solidFill>
                <a:latin typeface="Arial"/>
              </a:rPr>
              <a:t>10.10.2</a:t>
            </a:r>
            <a:r>
              <a:rPr lang="en-US" dirty="0">
                <a:solidFill>
                  <a:srgbClr val="59D9B3"/>
                </a:solidFill>
                <a:latin typeface="Arial"/>
              </a:rPr>
              <a:t> </a:t>
            </a:r>
            <a:r>
              <a:rPr lang="en-US" dirty="0">
                <a:solidFill>
                  <a:srgbClr val="33B38C"/>
                </a:solidFill>
                <a:latin typeface="Lucida Console" panose="020B0609040504020204" pitchFamily="49" charset="0"/>
              </a:rPr>
              <a:t>static </a:t>
            </a:r>
            <a:r>
              <a:rPr lang="en-US" dirty="0" smtClean="0">
                <a:solidFill>
                  <a:srgbClr val="33B38C"/>
                </a:solidFill>
                <a:latin typeface="Goudy Sans Medium"/>
              </a:rPr>
              <a:t>Interface Methods (Cont.)</a:t>
            </a:r>
            <a:endParaRPr lang="en-US" dirty="0" smtClean="0">
              <a:solidFill>
                <a:srgbClr val="3380E6"/>
              </a:solidFill>
              <a:latin typeface="Arial"/>
            </a:endParaRPr>
          </a:p>
        </p:txBody>
      </p:sp>
      <p:sp>
        <p:nvSpPr>
          <p:cNvPr id="136195" name="Text Placeholder 2"/>
          <p:cNvSpPr>
            <a:spLocks noGrp="1"/>
          </p:cNvSpPr>
          <p:nvPr>
            <p:ph type="body" idx="1"/>
          </p:nvPr>
        </p:nvSpPr>
        <p:spPr>
          <a:xfrm>
            <a:off x="457200" y="1219200"/>
            <a:ext cx="8229600" cy="4525963"/>
          </a:xfrm>
        </p:spPr>
        <p:txBody>
          <a:bodyPr/>
          <a:lstStyle/>
          <a:p>
            <a:pPr eaLnBrk="1" hangingPunct="1"/>
            <a:r>
              <a:rPr lang="en-US" altLang="en-US" sz="2400" smtClean="0">
                <a:solidFill>
                  <a:srgbClr val="000000"/>
                </a:solidFill>
                <a:latin typeface="Times New Roman" panose="02020603050405020304" pitchFamily="18" charset="0"/>
              </a:rPr>
              <a:t>Prior to Java SE 8, it was common to associate with an interface a class containing </a:t>
            </a:r>
            <a:r>
              <a:rPr lang="en-US" altLang="en-US" sz="2400" smtClean="0">
                <a:solidFill>
                  <a:srgbClr val="000000"/>
                </a:solidFill>
                <a:latin typeface="Lucida Console" panose="020B0609040504020204" pitchFamily="49" charset="0"/>
              </a:rPr>
              <a:t>static</a:t>
            </a:r>
            <a:r>
              <a:rPr lang="en-US" altLang="en-US" sz="2400" smtClean="0">
                <a:solidFill>
                  <a:srgbClr val="000000"/>
                </a:solidFill>
                <a:latin typeface="Times New Roman" panose="02020603050405020304" pitchFamily="18" charset="0"/>
              </a:rPr>
              <a:t> helper methods for working with objects that implemented the interface. </a:t>
            </a:r>
          </a:p>
          <a:p>
            <a:pPr eaLnBrk="1" hangingPunct="1"/>
            <a:r>
              <a:rPr lang="en-US" altLang="en-US" sz="2400" smtClean="0">
                <a:solidFill>
                  <a:srgbClr val="000000"/>
                </a:solidFill>
                <a:latin typeface="Times New Roman" panose="02020603050405020304" pitchFamily="18" charset="0"/>
              </a:rPr>
              <a:t>In Chapter 16, you’ll learn about class </a:t>
            </a:r>
            <a:r>
              <a:rPr lang="en-US" altLang="en-US" sz="2400" smtClean="0">
                <a:solidFill>
                  <a:srgbClr val="000000"/>
                </a:solidFill>
                <a:latin typeface="Lucida Console" panose="020B0609040504020204" pitchFamily="49" charset="0"/>
              </a:rPr>
              <a:t>Collections</a:t>
            </a:r>
            <a:r>
              <a:rPr lang="en-US" altLang="en-US" sz="2400" smtClean="0">
                <a:solidFill>
                  <a:srgbClr val="000000"/>
                </a:solidFill>
                <a:latin typeface="Times New Roman" panose="02020603050405020304" pitchFamily="18" charset="0"/>
              </a:rPr>
              <a:t> which contains many </a:t>
            </a:r>
            <a:r>
              <a:rPr lang="en-US" altLang="en-US" sz="2400" smtClean="0">
                <a:solidFill>
                  <a:srgbClr val="000000"/>
                </a:solidFill>
                <a:latin typeface="Lucida Console" panose="020B0609040504020204" pitchFamily="49" charset="0"/>
              </a:rPr>
              <a:t>static</a:t>
            </a:r>
            <a:r>
              <a:rPr lang="en-US" altLang="en-US" sz="2400" smtClean="0">
                <a:solidFill>
                  <a:srgbClr val="000000"/>
                </a:solidFill>
                <a:latin typeface="Times New Roman" panose="02020603050405020304" pitchFamily="18" charset="0"/>
              </a:rPr>
              <a:t> helper methods for working with objects that implement interfaces </a:t>
            </a:r>
            <a:r>
              <a:rPr lang="en-US" altLang="en-US" sz="2400" smtClean="0">
                <a:solidFill>
                  <a:srgbClr val="000000"/>
                </a:solidFill>
                <a:latin typeface="Lucida Console" panose="020B0609040504020204" pitchFamily="49" charset="0"/>
              </a:rPr>
              <a:t>Collection</a:t>
            </a:r>
            <a:r>
              <a:rPr lang="en-US" altLang="en-US" sz="2400" smtClean="0">
                <a:solidFill>
                  <a:srgbClr val="000000"/>
                </a:solidFill>
                <a:latin typeface="Times New Roman" panose="02020603050405020304" pitchFamily="18" charset="0"/>
              </a:rPr>
              <a:t>, </a:t>
            </a:r>
            <a:r>
              <a:rPr lang="en-US" altLang="en-US" sz="2400" smtClean="0">
                <a:solidFill>
                  <a:srgbClr val="000000"/>
                </a:solidFill>
                <a:latin typeface="Lucida Console" panose="020B0609040504020204" pitchFamily="49" charset="0"/>
              </a:rPr>
              <a:t>List</a:t>
            </a:r>
            <a:r>
              <a:rPr lang="en-US" altLang="en-US" sz="2400" smtClean="0">
                <a:solidFill>
                  <a:srgbClr val="000000"/>
                </a:solidFill>
                <a:latin typeface="Times New Roman" panose="02020603050405020304" pitchFamily="18" charset="0"/>
              </a:rPr>
              <a:t>, </a:t>
            </a:r>
            <a:r>
              <a:rPr lang="en-US" altLang="en-US" sz="2400" smtClean="0">
                <a:solidFill>
                  <a:srgbClr val="000000"/>
                </a:solidFill>
                <a:latin typeface="Lucida Console" panose="020B0609040504020204" pitchFamily="49" charset="0"/>
              </a:rPr>
              <a:t>Set</a:t>
            </a:r>
            <a:r>
              <a:rPr lang="en-US" altLang="en-US" sz="2400" smtClean="0">
                <a:solidFill>
                  <a:srgbClr val="000000"/>
                </a:solidFill>
                <a:latin typeface="Times New Roman" panose="02020603050405020304" pitchFamily="18" charset="0"/>
              </a:rPr>
              <a:t> and more. </a:t>
            </a:r>
          </a:p>
          <a:p>
            <a:pPr eaLnBrk="1" hangingPunct="1"/>
            <a:r>
              <a:rPr lang="en-US" altLang="en-US" sz="2400" smtClean="0">
                <a:solidFill>
                  <a:srgbClr val="000000"/>
                </a:solidFill>
                <a:latin typeface="Lucida Console" panose="020B0609040504020204" pitchFamily="49" charset="0"/>
              </a:rPr>
              <a:t>Collections</a:t>
            </a:r>
            <a:r>
              <a:rPr lang="en-US" altLang="en-US" sz="2400" smtClean="0">
                <a:solidFill>
                  <a:srgbClr val="000000"/>
                </a:solidFill>
                <a:latin typeface="Times New Roman" panose="02020603050405020304" pitchFamily="18" charset="0"/>
              </a:rPr>
              <a:t> method </a:t>
            </a:r>
            <a:r>
              <a:rPr lang="en-US" altLang="en-US" sz="2400" smtClean="0">
                <a:solidFill>
                  <a:srgbClr val="000000"/>
                </a:solidFill>
                <a:latin typeface="Lucida Console" panose="020B0609040504020204" pitchFamily="49" charset="0"/>
              </a:rPr>
              <a:t>sort</a:t>
            </a:r>
            <a:r>
              <a:rPr lang="en-US" altLang="en-US" sz="2400" smtClean="0">
                <a:solidFill>
                  <a:srgbClr val="000000"/>
                </a:solidFill>
                <a:latin typeface="Times New Roman" panose="02020603050405020304" pitchFamily="18" charset="0"/>
              </a:rPr>
              <a:t> can sort objects of </a:t>
            </a:r>
            <a:r>
              <a:rPr lang="en-US" altLang="en-US" sz="2400" i="1" smtClean="0">
                <a:solidFill>
                  <a:srgbClr val="000000"/>
                </a:solidFill>
                <a:latin typeface="Times New Roman" panose="02020603050405020304" pitchFamily="18" charset="0"/>
              </a:rPr>
              <a:t>any</a:t>
            </a:r>
            <a:r>
              <a:rPr lang="en-US" altLang="en-US" sz="2400" smtClean="0">
                <a:solidFill>
                  <a:srgbClr val="000000"/>
                </a:solidFill>
                <a:latin typeface="Times New Roman" panose="02020603050405020304" pitchFamily="18" charset="0"/>
              </a:rPr>
              <a:t> class that implements interface </a:t>
            </a:r>
            <a:r>
              <a:rPr lang="en-US" altLang="en-US" sz="2400" smtClean="0">
                <a:solidFill>
                  <a:srgbClr val="000000"/>
                </a:solidFill>
                <a:latin typeface="Lucida Console" panose="020B0609040504020204" pitchFamily="49" charset="0"/>
              </a:rPr>
              <a:t>List</a:t>
            </a:r>
            <a:r>
              <a:rPr lang="en-US" altLang="en-US" sz="2400" smtClean="0">
                <a:solidFill>
                  <a:srgbClr val="000000"/>
                </a:solidFill>
                <a:latin typeface="Times New Roman" panose="02020603050405020304" pitchFamily="18" charset="0"/>
              </a:rPr>
              <a:t>. </a:t>
            </a:r>
          </a:p>
          <a:p>
            <a:pPr eaLnBrk="1" hangingPunct="1"/>
            <a:r>
              <a:rPr lang="en-US" altLang="en-US" sz="2400" smtClean="0">
                <a:solidFill>
                  <a:srgbClr val="000000"/>
                </a:solidFill>
                <a:latin typeface="Times New Roman" panose="02020603050405020304" pitchFamily="18" charset="0"/>
              </a:rPr>
              <a:t>With </a:t>
            </a:r>
            <a:r>
              <a:rPr lang="en-US" altLang="en-US" sz="2400" smtClean="0">
                <a:solidFill>
                  <a:srgbClr val="000000"/>
                </a:solidFill>
                <a:latin typeface="Lucida Console" panose="020B0609040504020204" pitchFamily="49" charset="0"/>
              </a:rPr>
              <a:t>static</a:t>
            </a:r>
            <a:r>
              <a:rPr lang="en-US" altLang="en-US" sz="2400" smtClean="0">
                <a:solidFill>
                  <a:srgbClr val="000000"/>
                </a:solidFill>
                <a:latin typeface="Times New Roman" panose="02020603050405020304" pitchFamily="18" charset="0"/>
              </a:rPr>
              <a:t> interface methods, such helper methods can now be declared directly in interfaces rather than in separate classes.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jhtp_10_OOPPolymorphism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eaLnBrk="1" fontAlgn="auto" hangingPunct="1">
              <a:spcAft>
                <a:spcPts val="0"/>
              </a:spcAft>
              <a:defRPr/>
            </a:pPr>
            <a:r>
              <a:rPr lang="en-US" dirty="0" smtClean="0">
                <a:solidFill>
                  <a:srgbClr val="59D9B3"/>
                </a:solidFill>
                <a:latin typeface="Arial"/>
              </a:rPr>
              <a:t>10.10.3</a:t>
            </a:r>
            <a:r>
              <a:rPr lang="en-US" dirty="0">
                <a:solidFill>
                  <a:srgbClr val="59D9B3"/>
                </a:solidFill>
                <a:latin typeface="Arial"/>
              </a:rPr>
              <a:t> </a:t>
            </a:r>
            <a:r>
              <a:rPr lang="en-US" dirty="0" smtClean="0">
                <a:solidFill>
                  <a:srgbClr val="33B38C"/>
                </a:solidFill>
                <a:latin typeface="Goudy Sans Medium"/>
              </a:rPr>
              <a:t>Functional Interfaces</a:t>
            </a:r>
            <a:endParaRPr lang="en-US" dirty="0" smtClean="0">
              <a:solidFill>
                <a:srgbClr val="3380E6"/>
              </a:solidFill>
              <a:latin typeface="Arial"/>
            </a:endParaRPr>
          </a:p>
        </p:txBody>
      </p:sp>
      <p:sp>
        <p:nvSpPr>
          <p:cNvPr id="137219" name="Text Placeholder 2"/>
          <p:cNvSpPr>
            <a:spLocks noGrp="1"/>
          </p:cNvSpPr>
          <p:nvPr>
            <p:ph type="body" idx="1"/>
          </p:nvPr>
        </p:nvSpPr>
        <p:spPr>
          <a:xfrm>
            <a:off x="457200" y="1219200"/>
            <a:ext cx="8229600" cy="4525963"/>
          </a:xfrm>
        </p:spPr>
        <p:txBody>
          <a:bodyPr/>
          <a:lstStyle/>
          <a:p>
            <a:pPr eaLnBrk="1" hangingPunct="1"/>
            <a:r>
              <a:rPr lang="en-US" altLang="en-US" sz="2400" smtClean="0">
                <a:solidFill>
                  <a:srgbClr val="000000"/>
                </a:solidFill>
                <a:latin typeface="Times New Roman" panose="02020603050405020304" pitchFamily="18" charset="0"/>
              </a:rPr>
              <a:t>As of Java SE 8, any interface containing only one </a:t>
            </a:r>
            <a:r>
              <a:rPr lang="en-US" altLang="en-US" sz="2400" smtClean="0">
                <a:solidFill>
                  <a:srgbClr val="000000"/>
                </a:solidFill>
                <a:latin typeface="Lucida Console" panose="020B0609040504020204" pitchFamily="49" charset="0"/>
              </a:rPr>
              <a:t>abstract</a:t>
            </a:r>
            <a:r>
              <a:rPr lang="en-US" altLang="en-US" sz="2400" smtClean="0">
                <a:solidFill>
                  <a:srgbClr val="000000"/>
                </a:solidFill>
                <a:latin typeface="Times New Roman" panose="02020603050405020304" pitchFamily="18" charset="0"/>
              </a:rPr>
              <a:t> method is known as a </a:t>
            </a:r>
            <a:r>
              <a:rPr lang="en-US" altLang="en-US" sz="2400" smtClean="0">
                <a:solidFill>
                  <a:srgbClr val="0000FF"/>
                </a:solidFill>
                <a:latin typeface="Times New Roman" panose="02020603050405020304" pitchFamily="18" charset="0"/>
              </a:rPr>
              <a:t>functional interface</a:t>
            </a:r>
            <a:r>
              <a:rPr lang="en-US" altLang="en-US" sz="2400" smtClean="0">
                <a:solidFill>
                  <a:srgbClr val="000000"/>
                </a:solidFill>
                <a:latin typeface="Times New Roman" panose="02020603050405020304" pitchFamily="18" charset="0"/>
              </a:rPr>
              <a:t>. </a:t>
            </a:r>
          </a:p>
          <a:p>
            <a:pPr eaLnBrk="1" hangingPunct="1"/>
            <a:r>
              <a:rPr lang="en-US" altLang="en-US" sz="2400" smtClean="0">
                <a:solidFill>
                  <a:srgbClr val="000000"/>
                </a:solidFill>
                <a:latin typeface="Times New Roman" panose="02020603050405020304" pitchFamily="18" charset="0"/>
              </a:rPr>
              <a:t>Functional interfaces that you’ll use in this book include:</a:t>
            </a:r>
          </a:p>
          <a:p>
            <a:pPr lvl="1" eaLnBrk="1" hangingPunct="1"/>
            <a:r>
              <a:rPr lang="en-US" altLang="en-US" sz="2000" smtClean="0">
                <a:solidFill>
                  <a:srgbClr val="000000"/>
                </a:solidFill>
                <a:latin typeface="Lucida Console" panose="020B0609040504020204" pitchFamily="49" charset="0"/>
              </a:rPr>
              <a:t>ActionListener</a:t>
            </a:r>
            <a:r>
              <a:rPr lang="en-US" altLang="en-US" sz="2000" smtClean="0">
                <a:solidFill>
                  <a:srgbClr val="000000"/>
                </a:solidFill>
                <a:latin typeface="Times New Roman" panose="02020603050405020304" pitchFamily="18" charset="0"/>
              </a:rPr>
              <a:t> (Chapter 12)—You’ll implement this interface to define a method that’s called when the user clicks a button. </a:t>
            </a:r>
          </a:p>
          <a:p>
            <a:pPr lvl="1" eaLnBrk="1" hangingPunct="1"/>
            <a:r>
              <a:rPr lang="en-US" altLang="en-US" sz="2000" smtClean="0">
                <a:solidFill>
                  <a:srgbClr val="000000"/>
                </a:solidFill>
                <a:latin typeface="Lucida Console" panose="020B0609040504020204" pitchFamily="49" charset="0"/>
              </a:rPr>
              <a:t>Comparator</a:t>
            </a:r>
            <a:r>
              <a:rPr lang="en-US" altLang="en-US" sz="2000" smtClean="0">
                <a:solidFill>
                  <a:srgbClr val="000000"/>
                </a:solidFill>
                <a:latin typeface="Times New Roman" panose="02020603050405020304" pitchFamily="18" charset="0"/>
              </a:rPr>
              <a:t> (Chapter 16)—You’ll implement this interface to define a method that can compare two objects of a given type to determine whether the first object is less than, equal to or greater than the second. </a:t>
            </a:r>
          </a:p>
          <a:p>
            <a:pPr lvl="1" eaLnBrk="1" hangingPunct="1"/>
            <a:r>
              <a:rPr lang="en-US" altLang="en-US" sz="2000" smtClean="0">
                <a:solidFill>
                  <a:srgbClr val="000000"/>
                </a:solidFill>
                <a:latin typeface="Lucida Console" panose="020B0609040504020204" pitchFamily="49" charset="0"/>
              </a:rPr>
              <a:t>Runnable</a:t>
            </a:r>
            <a:r>
              <a:rPr lang="en-US" altLang="en-US" sz="2000" smtClean="0">
                <a:solidFill>
                  <a:srgbClr val="000000"/>
                </a:solidFill>
                <a:latin typeface="Times New Roman" panose="02020603050405020304" pitchFamily="18" charset="0"/>
              </a:rPr>
              <a:t> (Chapter 23)—You’ll implement this interface to define a task that may be run in parallel with other parts of your program.</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10.11  </a:t>
            </a:r>
            <a:r>
              <a:rPr lang="en-US" dirty="0" smtClean="0">
                <a:solidFill>
                  <a:srgbClr val="3380E6"/>
                </a:solidFill>
                <a:latin typeface="Arial"/>
              </a:rPr>
              <a:t>(Optional) GUI and Graphics Case Study: Drawing with Polymorphism</a:t>
            </a:r>
          </a:p>
        </p:txBody>
      </p:sp>
      <p:sp>
        <p:nvSpPr>
          <p:cNvPr id="13824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Shape classes have many similarities. </a:t>
            </a:r>
          </a:p>
          <a:p>
            <a:pPr eaLnBrk="1" hangingPunct="1"/>
            <a:r>
              <a:rPr lang="en-US" altLang="en-US" smtClean="0">
                <a:solidFill>
                  <a:srgbClr val="000000"/>
                </a:solidFill>
                <a:latin typeface="Times New Roman" panose="02020603050405020304" pitchFamily="18" charset="0"/>
              </a:rPr>
              <a:t>Using inheritance, we can “factor out” the common features from all three classes and place them in a single shape </a:t>
            </a:r>
            <a:r>
              <a:rPr lang="en-US" altLang="en-US" i="1" smtClean="0">
                <a:solidFill>
                  <a:srgbClr val="000000"/>
                </a:solidFill>
                <a:latin typeface="Times New Roman" panose="02020603050405020304" pitchFamily="18" charset="0"/>
              </a:rPr>
              <a:t>superclass</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Then, using variables of the superclass type, we can manipulate objects of all three shape objects </a:t>
            </a:r>
            <a:r>
              <a:rPr lang="en-US" altLang="en-US" i="1" smtClean="0">
                <a:solidFill>
                  <a:srgbClr val="000000"/>
                </a:solidFill>
                <a:latin typeface="Times New Roman" panose="02020603050405020304" pitchFamily="18" charset="0"/>
              </a:rPr>
              <a:t>polymorphically</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Removing the redundancy in the code will result in a smaller, more flexible program that is easier to maintain.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1" descr="jhtp_10_OOPPolymorphism_Page_6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10.8  </a:t>
            </a:r>
            <a:r>
              <a:rPr lang="en-US" smtClean="0">
                <a:solidFill>
                  <a:srgbClr val="3380E6"/>
                </a:solidFill>
                <a:latin typeface="Arial"/>
              </a:rPr>
              <a:t>(Optional) GUI and Graphics Case Study: Drawing with Polymorphism (Cont.)</a:t>
            </a:r>
          </a:p>
        </p:txBody>
      </p:sp>
      <p:sp>
        <p:nvSpPr>
          <p:cNvPr id="14029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Class </a:t>
            </a:r>
            <a:r>
              <a:rPr lang="en-US" altLang="en-US" smtClean="0">
                <a:solidFill>
                  <a:srgbClr val="000000"/>
                </a:solidFill>
                <a:latin typeface="Lucida Console" panose="020B0609040504020204" pitchFamily="49" charset="0"/>
              </a:rPr>
              <a:t>MyBoundedShape</a:t>
            </a:r>
            <a:r>
              <a:rPr lang="en-US" altLang="en-US" smtClean="0">
                <a:solidFill>
                  <a:srgbClr val="000000"/>
                </a:solidFill>
                <a:latin typeface="Times New Roman" panose="02020603050405020304" pitchFamily="18" charset="0"/>
              </a:rPr>
              <a:t> can be used to factor out the common features of classes </a:t>
            </a:r>
            <a:r>
              <a:rPr lang="en-US" altLang="en-US" smtClean="0">
                <a:solidFill>
                  <a:srgbClr val="000000"/>
                </a:solidFill>
                <a:latin typeface="Lucida Console" panose="020B0609040504020204" pitchFamily="49" charset="0"/>
              </a:rPr>
              <a:t>MyOval</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MyRectangle</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1" descr="jhtp_10_OOPPolymorphism_Page_7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jhtp_10_OOPPolymorphism_Page_0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10.3  </a:t>
            </a:r>
            <a:r>
              <a:rPr lang="en-US" smtClean="0">
                <a:solidFill>
                  <a:srgbClr val="3380E6"/>
                </a:solidFill>
                <a:latin typeface="Arial"/>
              </a:rPr>
              <a:t>Demonstrating Polymorphic Behavior</a:t>
            </a:r>
          </a:p>
        </p:txBody>
      </p:sp>
      <p:sp>
        <p:nvSpPr>
          <p:cNvPr id="25603" name="Text Placeholder 2"/>
          <p:cNvSpPr>
            <a:spLocks noGrp="1"/>
          </p:cNvSpPr>
          <p:nvPr>
            <p:ph type="body" idx="1"/>
          </p:nvPr>
        </p:nvSpPr>
        <p:spPr/>
        <p:txBody>
          <a:bodyPr>
            <a:normAutofit lnSpcReduction="10000"/>
          </a:bodyPr>
          <a:lstStyle/>
          <a:p>
            <a:pPr eaLnBrk="1" hangingPunct="1">
              <a:lnSpc>
                <a:spcPct val="90000"/>
              </a:lnSpc>
            </a:pPr>
            <a:r>
              <a:rPr lang="en-US" altLang="en-US" sz="2500" smtClean="0">
                <a:solidFill>
                  <a:srgbClr val="000000"/>
                </a:solidFill>
                <a:latin typeface="Times New Roman" panose="02020603050405020304" pitchFamily="18" charset="0"/>
              </a:rPr>
              <a:t>In the next example, we aim a superclass reference at a subclass object. </a:t>
            </a:r>
          </a:p>
          <a:p>
            <a:pPr lvl="1" eaLnBrk="1" hangingPunct="1">
              <a:lnSpc>
                <a:spcPct val="90000"/>
              </a:lnSpc>
            </a:pPr>
            <a:r>
              <a:rPr lang="en-US" altLang="en-US" sz="2100" smtClean="0">
                <a:solidFill>
                  <a:srgbClr val="000000"/>
                </a:solidFill>
                <a:latin typeface="Times New Roman" panose="02020603050405020304" pitchFamily="18" charset="0"/>
              </a:rPr>
              <a:t>Invoking a method on a subclass object via a superclass reference invokes the subclass functionality</a:t>
            </a:r>
          </a:p>
          <a:p>
            <a:pPr lvl="1" eaLnBrk="1" hangingPunct="1">
              <a:lnSpc>
                <a:spcPct val="90000"/>
              </a:lnSpc>
            </a:pPr>
            <a:r>
              <a:rPr lang="en-US" altLang="en-US" sz="2100" smtClean="0">
                <a:solidFill>
                  <a:srgbClr val="000000"/>
                </a:solidFill>
                <a:latin typeface="Times New Roman" panose="02020603050405020304" pitchFamily="18" charset="0"/>
              </a:rPr>
              <a:t>The type of the</a:t>
            </a:r>
            <a:r>
              <a:rPr lang="en-US" altLang="en-US" sz="2100" i="1" smtClean="0">
                <a:solidFill>
                  <a:srgbClr val="000000"/>
                </a:solidFill>
                <a:latin typeface="Times New Roman" panose="02020603050405020304" pitchFamily="18" charset="0"/>
              </a:rPr>
              <a:t> </a:t>
            </a:r>
            <a:r>
              <a:rPr lang="en-US" altLang="en-US" sz="2100" smtClean="0">
                <a:solidFill>
                  <a:srgbClr val="000000"/>
                </a:solidFill>
                <a:latin typeface="Times New Roman" panose="02020603050405020304" pitchFamily="18" charset="0"/>
              </a:rPr>
              <a:t>referenced object, not the type of the variable, determines which method is called</a:t>
            </a:r>
          </a:p>
          <a:p>
            <a:pPr eaLnBrk="1" hangingPunct="1">
              <a:lnSpc>
                <a:spcPct val="90000"/>
              </a:lnSpc>
            </a:pPr>
            <a:r>
              <a:rPr lang="en-US" altLang="en-US" sz="2500" smtClean="0">
                <a:solidFill>
                  <a:srgbClr val="000000"/>
                </a:solidFill>
                <a:latin typeface="Times New Roman" panose="02020603050405020304" pitchFamily="18" charset="0"/>
              </a:rPr>
              <a:t>This example demonstrates that an object of a subclass can be treated as an object of its superclass, enabling various interesting manipulations. </a:t>
            </a:r>
          </a:p>
          <a:p>
            <a:pPr eaLnBrk="1" hangingPunct="1">
              <a:lnSpc>
                <a:spcPct val="90000"/>
              </a:lnSpc>
            </a:pPr>
            <a:r>
              <a:rPr lang="en-US" altLang="en-US" sz="2500" smtClean="0">
                <a:solidFill>
                  <a:srgbClr val="000000"/>
                </a:solidFill>
                <a:latin typeface="Times New Roman" panose="02020603050405020304" pitchFamily="18" charset="0"/>
              </a:rPr>
              <a:t>A program can create an array of superclass variables that refer to objects of many subclass types. </a:t>
            </a:r>
          </a:p>
          <a:p>
            <a:pPr lvl="1" eaLnBrk="1" hangingPunct="1">
              <a:lnSpc>
                <a:spcPct val="90000"/>
              </a:lnSpc>
            </a:pPr>
            <a:r>
              <a:rPr lang="en-US" altLang="en-US" sz="2100" smtClean="0">
                <a:solidFill>
                  <a:srgbClr val="000000"/>
                </a:solidFill>
                <a:latin typeface="Times New Roman" panose="02020603050405020304" pitchFamily="18" charset="0"/>
              </a:rPr>
              <a:t>Allowed because each subclass object </a:t>
            </a:r>
            <a:r>
              <a:rPr lang="en-US" altLang="en-US" sz="2100" i="1" smtClean="0">
                <a:solidFill>
                  <a:srgbClr val="000000"/>
                </a:solidFill>
                <a:latin typeface="Times New Roman" panose="02020603050405020304" pitchFamily="18" charset="0"/>
              </a:rPr>
              <a:t>is an </a:t>
            </a:r>
            <a:r>
              <a:rPr lang="en-US" altLang="en-US" sz="2100" smtClean="0">
                <a:solidFill>
                  <a:srgbClr val="000000"/>
                </a:solidFill>
                <a:latin typeface="Times New Roman" panose="02020603050405020304" pitchFamily="18" charset="0"/>
              </a:rPr>
              <a:t>object of its superclass.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10.3  </a:t>
            </a:r>
            <a:r>
              <a:rPr lang="en-US" smtClean="0">
                <a:solidFill>
                  <a:srgbClr val="3380E6"/>
                </a:solidFill>
                <a:latin typeface="Arial"/>
              </a:rPr>
              <a:t>Demonstrating Polymorphic Behavior (Cont.)</a:t>
            </a:r>
          </a:p>
        </p:txBody>
      </p:sp>
      <p:sp>
        <p:nvSpPr>
          <p:cNvPr id="26627"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A superclass object cannot be treated as a subclass object, because a superclass object is </a:t>
            </a:r>
            <a:r>
              <a:rPr lang="en-US" altLang="en-US" sz="2500" i="1" smtClean="0">
                <a:solidFill>
                  <a:srgbClr val="000000"/>
                </a:solidFill>
                <a:latin typeface="Times New Roman" panose="02020603050405020304" pitchFamily="18" charset="0"/>
              </a:rPr>
              <a:t>not </a:t>
            </a:r>
            <a:r>
              <a:rPr lang="en-US" altLang="en-US" sz="2500" smtClean="0">
                <a:solidFill>
                  <a:srgbClr val="000000"/>
                </a:solidFill>
                <a:latin typeface="Times New Roman" panose="02020603050405020304" pitchFamily="18" charset="0"/>
              </a:rPr>
              <a:t>an object of any of its subclasses. </a:t>
            </a:r>
          </a:p>
          <a:p>
            <a:pPr eaLnBrk="1" hangingPunct="1"/>
            <a:r>
              <a:rPr lang="en-US" altLang="en-US" sz="2500" smtClean="0">
                <a:solidFill>
                  <a:srgbClr val="000000"/>
                </a:solidFill>
                <a:latin typeface="Times New Roman" panose="02020603050405020304" pitchFamily="18" charset="0"/>
              </a:rPr>
              <a:t>The </a:t>
            </a:r>
            <a:r>
              <a:rPr lang="en-US" altLang="en-US" sz="2500" i="1" smtClean="0">
                <a:solidFill>
                  <a:srgbClr val="000000"/>
                </a:solidFill>
                <a:latin typeface="Times New Roman" panose="02020603050405020304" pitchFamily="18" charset="0"/>
              </a:rPr>
              <a:t>is-a </a:t>
            </a:r>
            <a:r>
              <a:rPr lang="en-US" altLang="en-US" sz="2500" smtClean="0">
                <a:solidFill>
                  <a:srgbClr val="000000"/>
                </a:solidFill>
                <a:latin typeface="Times New Roman" panose="02020603050405020304" pitchFamily="18" charset="0"/>
              </a:rPr>
              <a:t>relationship applies only up the hierarchy from a subclass to its direct (and indirect) superclasses, and not down the hierarchy.</a:t>
            </a:r>
          </a:p>
          <a:p>
            <a:pPr eaLnBrk="1" hangingPunct="1"/>
            <a:r>
              <a:rPr lang="en-US" altLang="en-US" sz="2500" smtClean="0">
                <a:solidFill>
                  <a:srgbClr val="000000"/>
                </a:solidFill>
                <a:latin typeface="Times New Roman" panose="02020603050405020304" pitchFamily="18" charset="0"/>
              </a:rPr>
              <a:t>The Java compiler </a:t>
            </a:r>
            <a:r>
              <a:rPr lang="en-US" altLang="en-US" sz="2500" i="1" smtClean="0">
                <a:solidFill>
                  <a:srgbClr val="000000"/>
                </a:solidFill>
                <a:latin typeface="Times New Roman" panose="02020603050405020304" pitchFamily="18" charset="0"/>
              </a:rPr>
              <a:t>does </a:t>
            </a:r>
            <a:r>
              <a:rPr lang="en-US" altLang="en-US" sz="2500" smtClean="0">
                <a:solidFill>
                  <a:srgbClr val="000000"/>
                </a:solidFill>
                <a:latin typeface="Times New Roman" panose="02020603050405020304" pitchFamily="18" charset="0"/>
              </a:rPr>
              <a:t>allow the assignment of a superclass reference to a subclass variable if you explicitly </a:t>
            </a:r>
            <a:r>
              <a:rPr lang="en-US" altLang="en-US" sz="2500" i="1" smtClean="0">
                <a:solidFill>
                  <a:srgbClr val="000000"/>
                </a:solidFill>
                <a:latin typeface="Times New Roman" panose="02020603050405020304" pitchFamily="18" charset="0"/>
              </a:rPr>
              <a:t>cast</a:t>
            </a:r>
            <a:r>
              <a:rPr lang="en-US" altLang="en-US" sz="2500" smtClean="0">
                <a:solidFill>
                  <a:srgbClr val="000000"/>
                </a:solidFill>
                <a:latin typeface="Times New Roman" panose="02020603050405020304" pitchFamily="18" charset="0"/>
              </a:rPr>
              <a:t> the superclass reference to the subclass type</a:t>
            </a:r>
          </a:p>
          <a:p>
            <a:pPr lvl="1" eaLnBrk="1" hangingPunct="1"/>
            <a:r>
              <a:rPr lang="en-US" altLang="en-US" sz="2100" smtClean="0">
                <a:solidFill>
                  <a:srgbClr val="000000"/>
                </a:solidFill>
                <a:latin typeface="Times New Roman" panose="02020603050405020304" pitchFamily="18" charset="0"/>
              </a:rPr>
              <a:t>A technique known as </a:t>
            </a:r>
            <a:r>
              <a:rPr lang="en-US" altLang="en-US" sz="2100" smtClean="0">
                <a:solidFill>
                  <a:srgbClr val="0000FF"/>
                </a:solidFill>
                <a:latin typeface="Times New Roman" panose="02020603050405020304" pitchFamily="18" charset="0"/>
              </a:rPr>
              <a:t>downcasting</a:t>
            </a:r>
            <a:r>
              <a:rPr lang="en-US" altLang="en-US" sz="2100" smtClean="0">
                <a:solidFill>
                  <a:srgbClr val="000000"/>
                </a:solidFill>
                <a:latin typeface="Times New Roman" panose="02020603050405020304" pitchFamily="18" charset="0"/>
              </a:rPr>
              <a:t> that enables a program to invoke subclass methods that are not in the superclass.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jhtp_10_OOPPolymorphism_Page_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jhtp_10_OOPPolymorphism_Page_0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jhtp_10_OOPPolymorphism_Page_0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jhtp_10_OOPPolymorphism_Page_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jhtp_10_OOPPolymorphism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jhtp_10_OOPPolymorphism_Page_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10.3  </a:t>
            </a:r>
            <a:r>
              <a:rPr lang="en-US" smtClean="0">
                <a:solidFill>
                  <a:srgbClr val="3380E6"/>
                </a:solidFill>
                <a:latin typeface="Arial"/>
              </a:rPr>
              <a:t>Demonstrating Polymorphic Behavior (Cont.)</a:t>
            </a:r>
          </a:p>
        </p:txBody>
      </p:sp>
      <p:sp>
        <p:nvSpPr>
          <p:cNvPr id="32771" name="Text Placeholder 2"/>
          <p:cNvSpPr>
            <a:spLocks noGrp="1"/>
          </p:cNvSpPr>
          <p:nvPr>
            <p:ph type="body" idx="1"/>
          </p:nvPr>
        </p:nvSpPr>
        <p:spPr/>
        <p:txBody>
          <a:bodyPr>
            <a:normAutofit lnSpcReduction="10000"/>
          </a:bodyPr>
          <a:lstStyle/>
          <a:p>
            <a:pPr eaLnBrk="1" hangingPunct="1">
              <a:lnSpc>
                <a:spcPct val="90000"/>
              </a:lnSpc>
            </a:pPr>
            <a:r>
              <a:rPr lang="en-US" altLang="en-US" sz="2500" i="1" smtClean="0">
                <a:solidFill>
                  <a:srgbClr val="000000"/>
                </a:solidFill>
                <a:latin typeface="Times New Roman" panose="02020603050405020304" pitchFamily="18" charset="0"/>
              </a:rPr>
              <a:t>When a superclass variable contains a reference to a subclass object, and that reference is used to call a method, the subclass version of the method is called. </a:t>
            </a:r>
          </a:p>
          <a:p>
            <a:pPr lvl="1" eaLnBrk="1" hangingPunct="1">
              <a:lnSpc>
                <a:spcPct val="90000"/>
              </a:lnSpc>
            </a:pPr>
            <a:r>
              <a:rPr lang="en-US" altLang="en-US" sz="2100" smtClean="0">
                <a:solidFill>
                  <a:srgbClr val="000000"/>
                </a:solidFill>
                <a:latin typeface="Times New Roman" panose="02020603050405020304" pitchFamily="18" charset="0"/>
              </a:rPr>
              <a:t>The Java compiler allows this “crossover” because an object of a subclass </a:t>
            </a:r>
            <a:r>
              <a:rPr lang="en-US" altLang="en-US" sz="2100" i="1" smtClean="0">
                <a:solidFill>
                  <a:srgbClr val="000000"/>
                </a:solidFill>
                <a:latin typeface="Times New Roman" panose="02020603050405020304" pitchFamily="18" charset="0"/>
              </a:rPr>
              <a:t>is an </a:t>
            </a:r>
            <a:r>
              <a:rPr lang="en-US" altLang="en-US" sz="2100" smtClean="0">
                <a:solidFill>
                  <a:srgbClr val="000000"/>
                </a:solidFill>
                <a:latin typeface="Times New Roman" panose="02020603050405020304" pitchFamily="18" charset="0"/>
              </a:rPr>
              <a:t>object of its superclass (but </a:t>
            </a:r>
            <a:r>
              <a:rPr lang="en-US" altLang="en-US" sz="2100" i="1" smtClean="0">
                <a:solidFill>
                  <a:srgbClr val="000000"/>
                </a:solidFill>
                <a:latin typeface="Times New Roman" panose="02020603050405020304" pitchFamily="18" charset="0"/>
              </a:rPr>
              <a:t>not </a:t>
            </a:r>
            <a:r>
              <a:rPr lang="en-US" altLang="en-US" sz="2100" smtClean="0">
                <a:solidFill>
                  <a:srgbClr val="000000"/>
                </a:solidFill>
                <a:latin typeface="Times New Roman" panose="02020603050405020304" pitchFamily="18" charset="0"/>
              </a:rPr>
              <a:t>vice versa). </a:t>
            </a:r>
          </a:p>
          <a:p>
            <a:pPr eaLnBrk="1" hangingPunct="1">
              <a:lnSpc>
                <a:spcPct val="90000"/>
              </a:lnSpc>
            </a:pPr>
            <a:r>
              <a:rPr lang="en-US" altLang="en-US" sz="2500" smtClean="0">
                <a:solidFill>
                  <a:srgbClr val="000000"/>
                </a:solidFill>
                <a:latin typeface="Times New Roman" panose="02020603050405020304" pitchFamily="18" charset="0"/>
              </a:rPr>
              <a:t>When the compiler encounters a method call made through a variable, the compiler determines if the method can be called by checking the variable’s class type. </a:t>
            </a:r>
          </a:p>
          <a:p>
            <a:pPr lvl="1" eaLnBrk="1" hangingPunct="1">
              <a:lnSpc>
                <a:spcPct val="90000"/>
              </a:lnSpc>
            </a:pPr>
            <a:r>
              <a:rPr lang="en-US" altLang="en-US" sz="2100" smtClean="0">
                <a:solidFill>
                  <a:srgbClr val="000000"/>
                </a:solidFill>
                <a:latin typeface="Times New Roman" panose="02020603050405020304" pitchFamily="18" charset="0"/>
              </a:rPr>
              <a:t>If that class contains the proper method declaration (or inherits one), the call is compiled. </a:t>
            </a:r>
          </a:p>
          <a:p>
            <a:pPr eaLnBrk="1" hangingPunct="1">
              <a:lnSpc>
                <a:spcPct val="90000"/>
              </a:lnSpc>
            </a:pPr>
            <a:r>
              <a:rPr lang="en-US" altLang="en-US" sz="2500" smtClean="0">
                <a:solidFill>
                  <a:srgbClr val="000000"/>
                </a:solidFill>
                <a:latin typeface="Times New Roman" panose="02020603050405020304" pitchFamily="18" charset="0"/>
              </a:rPr>
              <a:t>At execution time, the type of the object to which the variable refers determines the actual method to use. </a:t>
            </a:r>
          </a:p>
          <a:p>
            <a:pPr lvl="1" eaLnBrk="1" hangingPunct="1">
              <a:lnSpc>
                <a:spcPct val="90000"/>
              </a:lnSpc>
            </a:pPr>
            <a:r>
              <a:rPr lang="en-US" altLang="en-US" sz="2100" smtClean="0">
                <a:solidFill>
                  <a:srgbClr val="000000"/>
                </a:solidFill>
                <a:latin typeface="Times New Roman" panose="02020603050405020304" pitchFamily="18" charset="0"/>
              </a:rPr>
              <a:t>This process is called dynamic binding.</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10.4  </a:t>
            </a:r>
            <a:r>
              <a:rPr lang="en-US" smtClean="0">
                <a:solidFill>
                  <a:srgbClr val="3380E6"/>
                </a:solidFill>
                <a:latin typeface="Arial"/>
              </a:rPr>
              <a:t>Abstract Classes and Methods</a:t>
            </a:r>
          </a:p>
        </p:txBody>
      </p:sp>
      <p:sp>
        <p:nvSpPr>
          <p:cNvPr id="33795" name="Text Placeholder 2"/>
          <p:cNvSpPr>
            <a:spLocks noGrp="1"/>
          </p:cNvSpPr>
          <p:nvPr>
            <p:ph type="body" idx="1"/>
          </p:nvPr>
        </p:nvSpPr>
        <p:spPr/>
        <p:txBody>
          <a:bodyPr/>
          <a:lstStyle/>
          <a:p>
            <a:pPr eaLnBrk="1" hangingPunct="1"/>
            <a:r>
              <a:rPr lang="en-US" altLang="en-US" sz="2500" smtClean="0">
                <a:solidFill>
                  <a:srgbClr val="0000FF"/>
                </a:solidFill>
                <a:latin typeface="Times New Roman" panose="02020603050405020304" pitchFamily="18" charset="0"/>
              </a:rPr>
              <a:t>Abstract classes</a:t>
            </a:r>
          </a:p>
          <a:p>
            <a:pPr lvl="1" eaLnBrk="1" hangingPunct="1"/>
            <a:r>
              <a:rPr lang="en-US" altLang="en-US" sz="2100" smtClean="0">
                <a:solidFill>
                  <a:srgbClr val="000000"/>
                </a:solidFill>
                <a:latin typeface="Times New Roman" panose="02020603050405020304" pitchFamily="18" charset="0"/>
              </a:rPr>
              <a:t>Sometimes it’s useful to declare classes for which you never intend to create objects. </a:t>
            </a:r>
          </a:p>
          <a:p>
            <a:pPr lvl="1" eaLnBrk="1" hangingPunct="1"/>
            <a:r>
              <a:rPr lang="en-US" altLang="en-US" sz="2100" smtClean="0">
                <a:solidFill>
                  <a:srgbClr val="000000"/>
                </a:solidFill>
                <a:latin typeface="Times New Roman" panose="02020603050405020304" pitchFamily="18" charset="0"/>
              </a:rPr>
              <a:t>Used only as superclasses in inheritance hierarchies, so they are sometimes called </a:t>
            </a:r>
            <a:r>
              <a:rPr lang="en-US" altLang="en-US" sz="2100" smtClean="0">
                <a:solidFill>
                  <a:srgbClr val="0000FF"/>
                </a:solidFill>
                <a:latin typeface="Times New Roman" panose="02020603050405020304" pitchFamily="18" charset="0"/>
              </a:rPr>
              <a:t>abstract superclasses</a:t>
            </a:r>
            <a:r>
              <a:rPr lang="en-US" altLang="en-US" sz="2100" smtClean="0">
                <a:solidFill>
                  <a:srgbClr val="000000"/>
                </a:solidFill>
                <a:latin typeface="Times New Roman" panose="02020603050405020304" pitchFamily="18" charset="0"/>
              </a:rPr>
              <a:t>. </a:t>
            </a:r>
          </a:p>
          <a:p>
            <a:pPr lvl="1" eaLnBrk="1" hangingPunct="1"/>
            <a:r>
              <a:rPr lang="en-US" altLang="en-US" sz="2100" smtClean="0">
                <a:solidFill>
                  <a:srgbClr val="000000"/>
                </a:solidFill>
                <a:latin typeface="Times New Roman" panose="02020603050405020304" pitchFamily="18" charset="0"/>
              </a:rPr>
              <a:t>Cannot be used to instantiate objects—abstract classes are </a:t>
            </a:r>
            <a:r>
              <a:rPr lang="en-US" altLang="en-US" sz="2100" i="1" smtClean="0">
                <a:solidFill>
                  <a:srgbClr val="000000"/>
                </a:solidFill>
                <a:latin typeface="Times New Roman" panose="02020603050405020304" pitchFamily="18" charset="0"/>
              </a:rPr>
              <a:t>incomplete</a:t>
            </a:r>
            <a:r>
              <a:rPr lang="en-US" altLang="en-US" sz="2100" smtClean="0">
                <a:solidFill>
                  <a:srgbClr val="000000"/>
                </a:solidFill>
                <a:latin typeface="Times New Roman" panose="02020603050405020304" pitchFamily="18" charset="0"/>
              </a:rPr>
              <a:t>. </a:t>
            </a:r>
          </a:p>
          <a:p>
            <a:pPr lvl="1" eaLnBrk="1" hangingPunct="1"/>
            <a:r>
              <a:rPr lang="en-US" altLang="en-US" sz="2100" smtClean="0">
                <a:solidFill>
                  <a:srgbClr val="000000"/>
                </a:solidFill>
                <a:latin typeface="Times New Roman" panose="02020603050405020304" pitchFamily="18" charset="0"/>
              </a:rPr>
              <a:t>Subclasses must declare the “missing pieces” to become “concrete” classes, from which you can instantiate objects; otherwise, these subclasses, too, will be abstract. </a:t>
            </a:r>
          </a:p>
          <a:p>
            <a:pPr eaLnBrk="1" hangingPunct="1"/>
            <a:r>
              <a:rPr lang="en-US" altLang="en-US" sz="2500" smtClean="0">
                <a:solidFill>
                  <a:srgbClr val="000000"/>
                </a:solidFill>
                <a:latin typeface="Times New Roman" panose="02020603050405020304" pitchFamily="18" charset="0"/>
              </a:rPr>
              <a:t>An abstract class provides a superclass from which other classes can inherit and thus share a common design.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10.4  </a:t>
            </a:r>
            <a:r>
              <a:rPr lang="en-US" smtClean="0">
                <a:solidFill>
                  <a:srgbClr val="3380E6"/>
                </a:solidFill>
                <a:latin typeface="Arial"/>
              </a:rPr>
              <a:t>Abstract Classes and Methods (Cont.)</a:t>
            </a:r>
          </a:p>
        </p:txBody>
      </p:sp>
      <p:sp>
        <p:nvSpPr>
          <p:cNvPr id="34819"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Classes that can be used to instantiate objects are called </a:t>
            </a:r>
            <a:r>
              <a:rPr lang="en-US" altLang="en-US" smtClean="0">
                <a:solidFill>
                  <a:srgbClr val="0000FF"/>
                </a:solidFill>
                <a:latin typeface="Times New Roman" panose="02020603050405020304" pitchFamily="18" charset="0"/>
              </a:rPr>
              <a:t>concrete classes</a:t>
            </a:r>
            <a:r>
              <a:rPr lang="en-US" altLang="en-US" smtClean="0">
                <a:solidFill>
                  <a:srgbClr val="000000"/>
                </a:solidFill>
                <a:latin typeface="Times New Roman" panose="02020603050405020304" pitchFamily="18" charset="0"/>
              </a:rPr>
              <a:t>. </a:t>
            </a:r>
          </a:p>
          <a:p>
            <a:pPr eaLnBrk="1" hangingPunct="1">
              <a:lnSpc>
                <a:spcPct val="90000"/>
              </a:lnSpc>
            </a:pPr>
            <a:r>
              <a:rPr lang="en-US" altLang="en-US" smtClean="0">
                <a:solidFill>
                  <a:srgbClr val="000000"/>
                </a:solidFill>
                <a:latin typeface="Times New Roman" panose="02020603050405020304" pitchFamily="18" charset="0"/>
              </a:rPr>
              <a:t>Such classes provide implementations of every method they declare (some of the implementations can be inherited).</a:t>
            </a:r>
          </a:p>
          <a:p>
            <a:pPr eaLnBrk="1" hangingPunct="1">
              <a:lnSpc>
                <a:spcPct val="90000"/>
              </a:lnSpc>
            </a:pPr>
            <a:r>
              <a:rPr lang="en-US" altLang="en-US" smtClean="0">
                <a:solidFill>
                  <a:srgbClr val="000000"/>
                </a:solidFill>
                <a:latin typeface="Times New Roman" panose="02020603050405020304" pitchFamily="18" charset="0"/>
              </a:rPr>
              <a:t>Abstract superclasses are too general to create real objects—they specify only what is common among subclasses. </a:t>
            </a:r>
          </a:p>
          <a:p>
            <a:pPr eaLnBrk="1" hangingPunct="1">
              <a:lnSpc>
                <a:spcPct val="90000"/>
              </a:lnSpc>
            </a:pPr>
            <a:r>
              <a:rPr lang="en-US" altLang="en-US" smtClean="0">
                <a:solidFill>
                  <a:srgbClr val="000000"/>
                </a:solidFill>
                <a:latin typeface="Times New Roman" panose="02020603050405020304" pitchFamily="18" charset="0"/>
              </a:rPr>
              <a:t>Concrete classes provide the specifics that make it reasonable to instantiate objects.</a:t>
            </a:r>
          </a:p>
          <a:p>
            <a:pPr eaLnBrk="1" hangingPunct="1">
              <a:lnSpc>
                <a:spcPct val="90000"/>
              </a:lnSpc>
            </a:pPr>
            <a:r>
              <a:rPr lang="en-US" altLang="en-US" smtClean="0">
                <a:solidFill>
                  <a:srgbClr val="000000"/>
                </a:solidFill>
                <a:latin typeface="Times New Roman" panose="02020603050405020304" pitchFamily="18" charset="0"/>
              </a:rPr>
              <a:t>Not all hierarchies contain abstract classes.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10.4  </a:t>
            </a:r>
            <a:r>
              <a:rPr lang="en-US" smtClean="0">
                <a:solidFill>
                  <a:srgbClr val="3380E6"/>
                </a:solidFill>
                <a:latin typeface="Arial"/>
              </a:rPr>
              <a:t>Abstract Classes and Methods (Cont.)</a:t>
            </a:r>
          </a:p>
        </p:txBody>
      </p:sp>
      <p:sp>
        <p:nvSpPr>
          <p:cNvPr id="3584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Programmers often write client code that uses only abstract superclass types to reduce client code’s dependencies on a range of subclass types.</a:t>
            </a:r>
          </a:p>
          <a:p>
            <a:pPr lvl="1" eaLnBrk="1" hangingPunct="1"/>
            <a:r>
              <a:rPr lang="en-US" altLang="en-US" smtClean="0">
                <a:solidFill>
                  <a:srgbClr val="000000"/>
                </a:solidFill>
                <a:latin typeface="Times New Roman" panose="02020603050405020304" pitchFamily="18" charset="0"/>
              </a:rPr>
              <a:t>You can write a method with a parameter of an abstract superclass type. </a:t>
            </a:r>
          </a:p>
          <a:p>
            <a:pPr lvl="1" eaLnBrk="1" hangingPunct="1"/>
            <a:r>
              <a:rPr lang="en-US" altLang="en-US" smtClean="0">
                <a:solidFill>
                  <a:srgbClr val="000000"/>
                </a:solidFill>
                <a:latin typeface="Times New Roman" panose="02020603050405020304" pitchFamily="18" charset="0"/>
              </a:rPr>
              <a:t>When called, such a method can receive an object of any concrete class that directly or indirectly extends the superclass specified as the parameter’s type. </a:t>
            </a:r>
          </a:p>
          <a:p>
            <a:pPr eaLnBrk="1" hangingPunct="1"/>
            <a:r>
              <a:rPr lang="en-US" altLang="en-US" smtClean="0">
                <a:solidFill>
                  <a:srgbClr val="000000"/>
                </a:solidFill>
                <a:latin typeface="Times New Roman" panose="02020603050405020304" pitchFamily="18" charset="0"/>
              </a:rPr>
              <a:t>Abstract classes sometimes constitute several levels of a hierarchy.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10.4  </a:t>
            </a:r>
            <a:r>
              <a:rPr lang="en-US" smtClean="0">
                <a:solidFill>
                  <a:srgbClr val="3380E6"/>
                </a:solidFill>
                <a:latin typeface="Arial"/>
              </a:rPr>
              <a:t>Abstract Classes and Methods (Cont.)</a:t>
            </a:r>
          </a:p>
        </p:txBody>
      </p:sp>
      <p:sp>
        <p:nvSpPr>
          <p:cNvPr id="36867" name="Text Placeholder 2"/>
          <p:cNvSpPr>
            <a:spLocks noGrp="1"/>
          </p:cNvSpPr>
          <p:nvPr>
            <p:ph type="body" idx="1"/>
          </p:nvPr>
        </p:nvSpPr>
        <p:spPr/>
        <p:txBody>
          <a:bodyPr>
            <a:normAutofit lnSpcReduction="10000"/>
          </a:bodyPr>
          <a:lstStyle/>
          <a:p>
            <a:pPr eaLnBrk="1" hangingPunct="1">
              <a:lnSpc>
                <a:spcPct val="80000"/>
              </a:lnSpc>
            </a:pPr>
            <a:r>
              <a:rPr lang="en-US" altLang="en-US" sz="2300" smtClean="0">
                <a:solidFill>
                  <a:srgbClr val="000000"/>
                </a:solidFill>
                <a:latin typeface="Times New Roman" panose="02020603050405020304" pitchFamily="18" charset="0"/>
              </a:rPr>
              <a:t>You make a class abstract by declaring it with keyword </a:t>
            </a:r>
            <a:r>
              <a:rPr lang="en-US" altLang="en-US" sz="2300" smtClean="0">
                <a:solidFill>
                  <a:srgbClr val="0000FF"/>
                </a:solidFill>
                <a:latin typeface="LucidaSansTypewriter" pitchFamily="49" charset="0"/>
              </a:rPr>
              <a:t>abstract</a:t>
            </a:r>
            <a:r>
              <a:rPr lang="en-US" altLang="en-US" sz="2300" smtClean="0">
                <a:solidFill>
                  <a:srgbClr val="000000"/>
                </a:solidFill>
                <a:latin typeface="Times New Roman" panose="02020603050405020304" pitchFamily="18" charset="0"/>
              </a:rPr>
              <a:t>. </a:t>
            </a:r>
          </a:p>
          <a:p>
            <a:pPr eaLnBrk="1" hangingPunct="1">
              <a:lnSpc>
                <a:spcPct val="80000"/>
              </a:lnSpc>
            </a:pPr>
            <a:r>
              <a:rPr lang="en-US" altLang="en-US" sz="2300" smtClean="0">
                <a:solidFill>
                  <a:srgbClr val="000000"/>
                </a:solidFill>
                <a:latin typeface="Times New Roman" panose="02020603050405020304" pitchFamily="18" charset="0"/>
              </a:rPr>
              <a:t>An abstract class normally contains one or more </a:t>
            </a:r>
            <a:r>
              <a:rPr lang="en-US" altLang="en-US" sz="2300" smtClean="0">
                <a:solidFill>
                  <a:srgbClr val="0000FF"/>
                </a:solidFill>
                <a:latin typeface="Times New Roman" panose="02020603050405020304" pitchFamily="18" charset="0"/>
              </a:rPr>
              <a:t>abstract methods</a:t>
            </a:r>
            <a:r>
              <a:rPr lang="en-US" altLang="en-US" sz="2300" smtClean="0">
                <a:solidFill>
                  <a:srgbClr val="000000"/>
                </a:solidFill>
                <a:latin typeface="Times New Roman" panose="02020603050405020304" pitchFamily="18" charset="0"/>
              </a:rPr>
              <a:t>. </a:t>
            </a:r>
          </a:p>
          <a:p>
            <a:pPr lvl="1" eaLnBrk="1" hangingPunct="1">
              <a:lnSpc>
                <a:spcPct val="80000"/>
              </a:lnSpc>
            </a:pPr>
            <a:r>
              <a:rPr lang="en-US" altLang="en-US" sz="2000" smtClean="0">
                <a:solidFill>
                  <a:srgbClr val="000000"/>
                </a:solidFill>
                <a:latin typeface="Times New Roman" panose="02020603050405020304" pitchFamily="18" charset="0"/>
              </a:rPr>
              <a:t>An abstract method is an instance method with keyword </a:t>
            </a:r>
            <a:r>
              <a:rPr lang="en-US" altLang="en-US" sz="2000" smtClean="0">
                <a:solidFill>
                  <a:srgbClr val="000000"/>
                </a:solidFill>
                <a:latin typeface="Lucida Console" panose="020B0609040504020204" pitchFamily="49" charset="0"/>
              </a:rPr>
              <a:t>abstract</a:t>
            </a:r>
            <a:r>
              <a:rPr lang="en-US" altLang="en-US" sz="2000" smtClean="0">
                <a:solidFill>
                  <a:srgbClr val="000000"/>
                </a:solidFill>
                <a:latin typeface="Times New Roman" panose="02020603050405020304" pitchFamily="18" charset="0"/>
              </a:rPr>
              <a:t> in its declaration, as in</a:t>
            </a:r>
          </a:p>
          <a:p>
            <a:pPr lvl="2" eaLnBrk="1" hangingPunct="1">
              <a:lnSpc>
                <a:spcPct val="80000"/>
              </a:lnSpc>
              <a:buFont typeface="Wingdings 2" panose="05020102010507070707" pitchFamily="18" charset="2"/>
              <a:buNone/>
            </a:pPr>
            <a:r>
              <a:rPr lang="en-US" altLang="en-US" sz="1800" smtClean="0">
                <a:solidFill>
                  <a:srgbClr val="0000FF"/>
                </a:solidFill>
                <a:latin typeface="Lucida Console" panose="020B0609040504020204" pitchFamily="49" charset="0"/>
              </a:rPr>
              <a:t>	public abstract void </a:t>
            </a:r>
            <a:r>
              <a:rPr lang="en-US" altLang="en-US" sz="1800" smtClean="0">
                <a:solidFill>
                  <a:srgbClr val="000000"/>
                </a:solidFill>
                <a:latin typeface="Lucida Console" panose="020B0609040504020204" pitchFamily="49" charset="0"/>
              </a:rPr>
              <a:t>draw(); </a:t>
            </a:r>
            <a:r>
              <a:rPr lang="en-US" altLang="en-US" sz="1800" smtClean="0">
                <a:solidFill>
                  <a:srgbClr val="00BF00"/>
                </a:solidFill>
                <a:latin typeface="Lucida Console" panose="020B0609040504020204" pitchFamily="49" charset="0"/>
              </a:rPr>
              <a:t>// abstract method</a:t>
            </a:r>
          </a:p>
          <a:p>
            <a:pPr eaLnBrk="1" hangingPunct="1">
              <a:lnSpc>
                <a:spcPct val="80000"/>
              </a:lnSpc>
            </a:pPr>
            <a:r>
              <a:rPr lang="en-US" altLang="en-US" sz="2300" smtClean="0">
                <a:solidFill>
                  <a:srgbClr val="000000"/>
                </a:solidFill>
                <a:latin typeface="Times New Roman" panose="02020603050405020304" pitchFamily="18" charset="0"/>
              </a:rPr>
              <a:t>Abstract methods do not provide implementations. </a:t>
            </a:r>
          </a:p>
          <a:p>
            <a:pPr eaLnBrk="1" hangingPunct="1">
              <a:lnSpc>
                <a:spcPct val="80000"/>
              </a:lnSpc>
            </a:pPr>
            <a:r>
              <a:rPr lang="en-US" altLang="en-US" sz="2300" smtClean="0">
                <a:solidFill>
                  <a:srgbClr val="000000"/>
                </a:solidFill>
                <a:latin typeface="Times New Roman" panose="02020603050405020304" pitchFamily="18" charset="0"/>
              </a:rPr>
              <a:t>A class that contains abstract methods must be an abstract class even if that class contains some concrete (nonabstract) methods. </a:t>
            </a:r>
          </a:p>
          <a:p>
            <a:pPr eaLnBrk="1" hangingPunct="1">
              <a:lnSpc>
                <a:spcPct val="80000"/>
              </a:lnSpc>
            </a:pPr>
            <a:r>
              <a:rPr lang="en-US" altLang="en-US" sz="2300" smtClean="0">
                <a:solidFill>
                  <a:srgbClr val="000000"/>
                </a:solidFill>
                <a:latin typeface="Times New Roman" panose="02020603050405020304" pitchFamily="18" charset="0"/>
              </a:rPr>
              <a:t>Each concrete subclass of an abstract superclass also must provide concrete implementations of each of the superclass’s abstract methods.</a:t>
            </a:r>
          </a:p>
          <a:p>
            <a:pPr eaLnBrk="1" hangingPunct="1">
              <a:lnSpc>
                <a:spcPct val="80000"/>
              </a:lnSpc>
            </a:pPr>
            <a:r>
              <a:rPr lang="en-US" altLang="en-US" sz="2300" smtClean="0">
                <a:solidFill>
                  <a:srgbClr val="000000"/>
                </a:solidFill>
                <a:latin typeface="Times New Roman" panose="02020603050405020304" pitchFamily="18" charset="0"/>
              </a:rPr>
              <a:t>Constructors and </a:t>
            </a:r>
            <a:r>
              <a:rPr lang="en-US" altLang="en-US" sz="2300" smtClean="0">
                <a:solidFill>
                  <a:srgbClr val="000000"/>
                </a:solidFill>
                <a:latin typeface="Lucida Console" panose="020B0609040504020204" pitchFamily="49" charset="0"/>
              </a:rPr>
              <a:t>static</a:t>
            </a:r>
            <a:r>
              <a:rPr lang="en-US" altLang="en-US" sz="2300" smtClean="0">
                <a:solidFill>
                  <a:srgbClr val="000000"/>
                </a:solidFill>
                <a:latin typeface="Times New Roman" panose="02020603050405020304" pitchFamily="18" charset="0"/>
              </a:rPr>
              <a:t> methods cannot be declared </a:t>
            </a:r>
            <a:r>
              <a:rPr lang="en-US" altLang="en-US" sz="2300" smtClean="0">
                <a:solidFill>
                  <a:srgbClr val="000000"/>
                </a:solidFill>
                <a:latin typeface="Lucida Console" panose="020B0609040504020204" pitchFamily="49" charset="0"/>
              </a:rPr>
              <a:t>abstract</a:t>
            </a:r>
            <a:r>
              <a:rPr lang="en-US" altLang="en-US" sz="2300"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jhtp_10_OOPPolymorphism_Page_1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jhtp_10_OOPPolymorphism_Page_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jhtp_10_OOPPolymorphism_Page_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10.4  </a:t>
            </a:r>
            <a:r>
              <a:rPr lang="en-US" smtClean="0">
                <a:solidFill>
                  <a:srgbClr val="3380E6"/>
                </a:solidFill>
                <a:latin typeface="Arial"/>
              </a:rPr>
              <a:t>Abstract Classes and Methods (Cont.)</a:t>
            </a:r>
          </a:p>
        </p:txBody>
      </p:sp>
      <p:sp>
        <p:nvSpPr>
          <p:cNvPr id="4096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Cannot instantiate objects of abstract superclasses, but you can use abstract superclasses to declare variables</a:t>
            </a:r>
          </a:p>
          <a:p>
            <a:pPr lvl="1" eaLnBrk="1" hangingPunct="1"/>
            <a:r>
              <a:rPr lang="en-US" altLang="en-US" smtClean="0">
                <a:solidFill>
                  <a:srgbClr val="000000"/>
                </a:solidFill>
                <a:latin typeface="Times New Roman" panose="02020603050405020304" pitchFamily="18" charset="0"/>
              </a:rPr>
              <a:t>These can hold references to objects of </a:t>
            </a:r>
            <a:r>
              <a:rPr lang="en-US" altLang="en-US" i="1" smtClean="0">
                <a:solidFill>
                  <a:srgbClr val="000000"/>
                </a:solidFill>
                <a:latin typeface="Times New Roman" panose="02020603050405020304" pitchFamily="18" charset="0"/>
              </a:rPr>
              <a:t>any</a:t>
            </a:r>
            <a:r>
              <a:rPr lang="en-US" altLang="en-US" smtClean="0">
                <a:solidFill>
                  <a:srgbClr val="000000"/>
                </a:solidFill>
                <a:latin typeface="Times New Roman" panose="02020603050405020304" pitchFamily="18" charset="0"/>
              </a:rPr>
              <a:t> concrete class </a:t>
            </a:r>
            <a:r>
              <a:rPr lang="en-US" altLang="en-US" i="1" smtClean="0">
                <a:solidFill>
                  <a:srgbClr val="000000"/>
                </a:solidFill>
                <a:latin typeface="Times New Roman" panose="02020603050405020304" pitchFamily="18" charset="0"/>
              </a:rPr>
              <a:t>derived from </a:t>
            </a:r>
            <a:r>
              <a:rPr lang="en-US" altLang="en-US" smtClean="0">
                <a:solidFill>
                  <a:srgbClr val="000000"/>
                </a:solidFill>
                <a:latin typeface="Times New Roman" panose="02020603050405020304" pitchFamily="18" charset="0"/>
              </a:rPr>
              <a:t>those abstract superclasses. </a:t>
            </a:r>
          </a:p>
          <a:p>
            <a:pPr lvl="1" eaLnBrk="1" hangingPunct="1"/>
            <a:r>
              <a:rPr lang="en-US" altLang="en-US" smtClean="0">
                <a:solidFill>
                  <a:srgbClr val="000000"/>
                </a:solidFill>
                <a:latin typeface="Times New Roman" panose="02020603050405020304" pitchFamily="18" charset="0"/>
              </a:rPr>
              <a:t>We’ll use such variables to manipulate subclass objects </a:t>
            </a:r>
            <a:r>
              <a:rPr lang="en-US" altLang="en-US" i="1" smtClean="0">
                <a:solidFill>
                  <a:srgbClr val="000000"/>
                </a:solidFill>
                <a:latin typeface="Times New Roman" panose="02020603050405020304" pitchFamily="18" charset="0"/>
              </a:rPr>
              <a:t>polymorphically</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Can use abstract superclass names to invoke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methods declared in those abstract superclasses.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10.1  </a:t>
            </a:r>
            <a:r>
              <a:rPr lang="en-US" smtClean="0">
                <a:solidFill>
                  <a:srgbClr val="3380E6"/>
                </a:solidFill>
                <a:latin typeface="Arial"/>
              </a:rPr>
              <a:t>Introduction</a:t>
            </a:r>
          </a:p>
        </p:txBody>
      </p:sp>
      <p:sp>
        <p:nvSpPr>
          <p:cNvPr id="14339" name="Text Placeholder 2"/>
          <p:cNvSpPr>
            <a:spLocks noGrp="1"/>
          </p:cNvSpPr>
          <p:nvPr>
            <p:ph type="body" idx="1"/>
          </p:nvPr>
        </p:nvSpPr>
        <p:spPr/>
        <p:txBody>
          <a:bodyPr/>
          <a:lstStyle/>
          <a:p>
            <a:pPr eaLnBrk="1" hangingPunct="1"/>
            <a:r>
              <a:rPr lang="en-US" altLang="en-US" smtClean="0">
                <a:solidFill>
                  <a:srgbClr val="0000FF"/>
                </a:solidFill>
                <a:latin typeface="Times New Roman" panose="02020603050405020304" pitchFamily="18" charset="0"/>
              </a:rPr>
              <a:t>Polymorphism</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Enables you to “program in the </a:t>
            </a:r>
            <a:r>
              <a:rPr lang="en-US" altLang="en-US" i="1" smtClean="0">
                <a:solidFill>
                  <a:srgbClr val="000000"/>
                </a:solidFill>
                <a:latin typeface="Times New Roman" panose="02020603050405020304" pitchFamily="18" charset="0"/>
              </a:rPr>
              <a:t>general</a:t>
            </a:r>
            <a:r>
              <a:rPr lang="en-US" altLang="en-US" smtClean="0">
                <a:solidFill>
                  <a:srgbClr val="000000"/>
                </a:solidFill>
                <a:latin typeface="Times New Roman" panose="02020603050405020304" pitchFamily="18" charset="0"/>
              </a:rPr>
              <a:t>” rather than “program in the </a:t>
            </a:r>
            <a:r>
              <a:rPr lang="en-US" altLang="en-US" i="1" smtClean="0">
                <a:solidFill>
                  <a:srgbClr val="000000"/>
                </a:solidFill>
                <a:latin typeface="Times New Roman" panose="02020603050405020304" pitchFamily="18" charset="0"/>
              </a:rPr>
              <a:t>specific</a:t>
            </a:r>
            <a:r>
              <a:rPr lang="en-US" altLang="en-US" smtClean="0">
                <a:solidFill>
                  <a:srgbClr val="000000"/>
                </a:solidFill>
                <a:latin typeface="Times New Roman" panose="02020603050405020304" pitchFamily="18" charset="0"/>
              </a:rPr>
              <a:t>.”</a:t>
            </a:r>
          </a:p>
          <a:p>
            <a:pPr lvl="1" eaLnBrk="1" hangingPunct="1"/>
            <a:r>
              <a:rPr lang="en-US" altLang="en-US" smtClean="0">
                <a:solidFill>
                  <a:srgbClr val="000000"/>
                </a:solidFill>
                <a:latin typeface="Times New Roman" panose="02020603050405020304" pitchFamily="18" charset="0"/>
              </a:rPr>
              <a:t>Polymorphism enables you to write programs that process objects that share the same superclass as if they were all objects of the superclass; this can simplify programming.</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10.4  </a:t>
            </a:r>
            <a:r>
              <a:rPr lang="en-US" smtClean="0">
                <a:solidFill>
                  <a:srgbClr val="3380E6"/>
                </a:solidFill>
                <a:latin typeface="Arial"/>
              </a:rPr>
              <a:t>Abstract Classes and Methods (Cont.)</a:t>
            </a:r>
          </a:p>
        </p:txBody>
      </p:sp>
      <p:sp>
        <p:nvSpPr>
          <p:cNvPr id="41987"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Polymorphism is particularly effective for implementing so-called </a:t>
            </a:r>
            <a:r>
              <a:rPr lang="en-US" altLang="en-US" sz="2500" i="1" smtClean="0">
                <a:solidFill>
                  <a:srgbClr val="000000"/>
                </a:solidFill>
                <a:latin typeface="Times New Roman" panose="02020603050405020304" pitchFamily="18" charset="0"/>
              </a:rPr>
              <a:t>layered software systems. </a:t>
            </a:r>
          </a:p>
          <a:p>
            <a:pPr eaLnBrk="1" hangingPunct="1">
              <a:lnSpc>
                <a:spcPct val="90000"/>
              </a:lnSpc>
            </a:pPr>
            <a:r>
              <a:rPr lang="en-US" altLang="en-US" sz="2500" smtClean="0">
                <a:solidFill>
                  <a:srgbClr val="000000"/>
                </a:solidFill>
                <a:latin typeface="Times New Roman" panose="02020603050405020304" pitchFamily="18" charset="0"/>
              </a:rPr>
              <a:t>Example: Operating systems and device drivers.</a:t>
            </a:r>
          </a:p>
          <a:p>
            <a:pPr lvl="1" eaLnBrk="1" hangingPunct="1">
              <a:lnSpc>
                <a:spcPct val="90000"/>
              </a:lnSpc>
            </a:pPr>
            <a:r>
              <a:rPr lang="en-US" altLang="en-US" sz="2100" smtClean="0">
                <a:solidFill>
                  <a:srgbClr val="000000"/>
                </a:solidFill>
                <a:latin typeface="Times New Roman" panose="02020603050405020304" pitchFamily="18" charset="0"/>
              </a:rPr>
              <a:t>Commands to read or write data from and to devices may have a certain uniformity. </a:t>
            </a:r>
          </a:p>
          <a:p>
            <a:pPr lvl="1" eaLnBrk="1" hangingPunct="1">
              <a:lnSpc>
                <a:spcPct val="90000"/>
              </a:lnSpc>
            </a:pPr>
            <a:r>
              <a:rPr lang="en-US" altLang="en-US" sz="2100" smtClean="0">
                <a:solidFill>
                  <a:srgbClr val="000000"/>
                </a:solidFill>
                <a:latin typeface="Times New Roman" panose="02020603050405020304" pitchFamily="18" charset="0"/>
              </a:rPr>
              <a:t>Device drivers control all communication between the operating system and the devices. </a:t>
            </a:r>
          </a:p>
          <a:p>
            <a:pPr lvl="1" eaLnBrk="1" hangingPunct="1">
              <a:lnSpc>
                <a:spcPct val="90000"/>
              </a:lnSpc>
            </a:pPr>
            <a:r>
              <a:rPr lang="en-US" altLang="en-US" sz="2100" smtClean="0">
                <a:solidFill>
                  <a:srgbClr val="000000"/>
                </a:solidFill>
                <a:latin typeface="Times New Roman" panose="02020603050405020304" pitchFamily="18" charset="0"/>
              </a:rPr>
              <a:t>A write message sent to a device-driver object is interpreted in the context of that driver and how it manipulates devices of a specific type. </a:t>
            </a:r>
          </a:p>
          <a:p>
            <a:pPr lvl="1" eaLnBrk="1" hangingPunct="1">
              <a:lnSpc>
                <a:spcPct val="90000"/>
              </a:lnSpc>
            </a:pPr>
            <a:r>
              <a:rPr lang="en-US" altLang="en-US" sz="2100" smtClean="0">
                <a:solidFill>
                  <a:srgbClr val="000000"/>
                </a:solidFill>
                <a:latin typeface="Times New Roman" panose="02020603050405020304" pitchFamily="18" charset="0"/>
              </a:rPr>
              <a:t>The write call itself really is no different from the write to any other device in the system—place some number of bytes from memory onto that device.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10.4  </a:t>
            </a:r>
            <a:r>
              <a:rPr lang="en-US" smtClean="0">
                <a:solidFill>
                  <a:srgbClr val="3380E6"/>
                </a:solidFill>
                <a:latin typeface="Arial"/>
              </a:rPr>
              <a:t>Abstract Classes and Methods (Cont.)</a:t>
            </a:r>
          </a:p>
        </p:txBody>
      </p:sp>
      <p:sp>
        <p:nvSpPr>
          <p:cNvPr id="43011" name="Text Placeholder 2"/>
          <p:cNvSpPr>
            <a:spLocks noGrp="1"/>
          </p:cNvSpPr>
          <p:nvPr>
            <p:ph type="body" idx="1"/>
          </p:nvPr>
        </p:nvSpPr>
        <p:spPr/>
        <p:txBody>
          <a:bodyPr>
            <a:normAutofit lnSpcReduction="10000"/>
          </a:bodyPr>
          <a:lstStyle/>
          <a:p>
            <a:pPr eaLnBrk="1" hangingPunct="1">
              <a:lnSpc>
                <a:spcPct val="80000"/>
              </a:lnSpc>
            </a:pPr>
            <a:r>
              <a:rPr lang="en-US" altLang="en-US" sz="2500" smtClean="0">
                <a:solidFill>
                  <a:srgbClr val="000000"/>
                </a:solidFill>
                <a:latin typeface="Times New Roman" panose="02020603050405020304" pitchFamily="18" charset="0"/>
              </a:rPr>
              <a:t>An object-oriented operating system might use an abstract superclass to provide an “interface” appropriate for all device drivers. </a:t>
            </a:r>
          </a:p>
          <a:p>
            <a:pPr lvl="1" eaLnBrk="1" hangingPunct="1">
              <a:lnSpc>
                <a:spcPct val="80000"/>
              </a:lnSpc>
            </a:pPr>
            <a:r>
              <a:rPr lang="en-US" altLang="en-US" sz="2100" smtClean="0">
                <a:solidFill>
                  <a:srgbClr val="000000"/>
                </a:solidFill>
                <a:latin typeface="Times New Roman" panose="02020603050405020304" pitchFamily="18" charset="0"/>
              </a:rPr>
              <a:t>Subclasses are formed that all behave similarly. </a:t>
            </a:r>
          </a:p>
          <a:p>
            <a:pPr lvl="1" eaLnBrk="1" hangingPunct="1">
              <a:lnSpc>
                <a:spcPct val="80000"/>
              </a:lnSpc>
            </a:pPr>
            <a:r>
              <a:rPr lang="en-US" altLang="en-US" sz="2100" smtClean="0">
                <a:solidFill>
                  <a:srgbClr val="000000"/>
                </a:solidFill>
                <a:latin typeface="Times New Roman" panose="02020603050405020304" pitchFamily="18" charset="0"/>
              </a:rPr>
              <a:t>The device-driver methods are declared as abstract methods in the abstract superclass. </a:t>
            </a:r>
          </a:p>
          <a:p>
            <a:pPr lvl="1" eaLnBrk="1" hangingPunct="1">
              <a:lnSpc>
                <a:spcPct val="80000"/>
              </a:lnSpc>
            </a:pPr>
            <a:r>
              <a:rPr lang="en-US" altLang="en-US" sz="2100" smtClean="0">
                <a:solidFill>
                  <a:srgbClr val="000000"/>
                </a:solidFill>
                <a:latin typeface="Times New Roman" panose="02020603050405020304" pitchFamily="18" charset="0"/>
              </a:rPr>
              <a:t>The implementations of these abstract methods are provided in the subclasses that correspond to the specific types of device drivers. </a:t>
            </a:r>
          </a:p>
          <a:p>
            <a:pPr eaLnBrk="1" hangingPunct="1">
              <a:lnSpc>
                <a:spcPct val="80000"/>
              </a:lnSpc>
            </a:pPr>
            <a:r>
              <a:rPr lang="en-US" altLang="en-US" sz="2500" smtClean="0">
                <a:solidFill>
                  <a:srgbClr val="000000"/>
                </a:solidFill>
                <a:latin typeface="Times New Roman" panose="02020603050405020304" pitchFamily="18" charset="0"/>
              </a:rPr>
              <a:t>New devices are always being developed. </a:t>
            </a:r>
          </a:p>
          <a:p>
            <a:pPr lvl="1" eaLnBrk="1" hangingPunct="1">
              <a:lnSpc>
                <a:spcPct val="80000"/>
              </a:lnSpc>
            </a:pPr>
            <a:r>
              <a:rPr lang="en-US" altLang="en-US" sz="2100" smtClean="0">
                <a:solidFill>
                  <a:srgbClr val="000000"/>
                </a:solidFill>
                <a:latin typeface="Times New Roman" panose="02020603050405020304" pitchFamily="18" charset="0"/>
              </a:rPr>
              <a:t>When you buy a new device, it comes with a device driver provided by the device vendor and is immediately operational after you connect it and install the driver. </a:t>
            </a:r>
          </a:p>
          <a:p>
            <a:pPr eaLnBrk="1" hangingPunct="1">
              <a:lnSpc>
                <a:spcPct val="80000"/>
              </a:lnSpc>
            </a:pPr>
            <a:r>
              <a:rPr lang="en-US" altLang="en-US" sz="2500" smtClean="0">
                <a:solidFill>
                  <a:srgbClr val="000000"/>
                </a:solidFill>
                <a:latin typeface="Times New Roman" panose="02020603050405020304" pitchFamily="18" charset="0"/>
              </a:rPr>
              <a:t>This is another elegant example of how polymorphism makes systems extensible.</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10.5  </a:t>
            </a:r>
            <a:r>
              <a:rPr lang="en-US" smtClean="0">
                <a:solidFill>
                  <a:srgbClr val="3380E6"/>
                </a:solidFill>
                <a:latin typeface="Arial"/>
              </a:rPr>
              <a:t>Case Study: Payroll System Using Polymorphism</a:t>
            </a:r>
          </a:p>
        </p:txBody>
      </p:sp>
      <p:sp>
        <p:nvSpPr>
          <p:cNvPr id="44035" name="Text Placeholder 2"/>
          <p:cNvSpPr>
            <a:spLocks noGrp="1"/>
          </p:cNvSpPr>
          <p:nvPr>
            <p:ph type="body" idx="1"/>
          </p:nvPr>
        </p:nvSpPr>
        <p:spPr/>
        <p:txBody>
          <a:bodyPr>
            <a:normAutofit lnSpcReduction="10000"/>
          </a:bodyPr>
          <a:lstStyle/>
          <a:p>
            <a:pPr eaLnBrk="1" hangingPunct="1">
              <a:lnSpc>
                <a:spcPct val="80000"/>
              </a:lnSpc>
            </a:pPr>
            <a:r>
              <a:rPr lang="en-US" altLang="en-US" sz="2500" dirty="0" smtClean="0">
                <a:solidFill>
                  <a:srgbClr val="000000"/>
                </a:solidFill>
                <a:latin typeface="Times New Roman" panose="02020603050405020304" pitchFamily="18" charset="0"/>
              </a:rPr>
              <a:t>Use an abstract method and polymorphism to perform payroll calculations based on the type of inheritance hierarchy headed by an employee. </a:t>
            </a:r>
          </a:p>
          <a:p>
            <a:pPr eaLnBrk="1" hangingPunct="1">
              <a:lnSpc>
                <a:spcPct val="80000"/>
              </a:lnSpc>
            </a:pPr>
            <a:r>
              <a:rPr lang="en-US" altLang="en-US" sz="2500" dirty="0" smtClean="0">
                <a:solidFill>
                  <a:srgbClr val="000000"/>
                </a:solidFill>
                <a:latin typeface="Times New Roman" panose="02020603050405020304" pitchFamily="18" charset="0"/>
              </a:rPr>
              <a:t>Enhanced employee inheritance hierarchy requirements:</a:t>
            </a:r>
          </a:p>
          <a:p>
            <a:pPr lvl="1" eaLnBrk="1" hangingPunct="1">
              <a:lnSpc>
                <a:spcPct val="80000"/>
              </a:lnSpc>
            </a:pPr>
            <a:r>
              <a:rPr lang="en-US" altLang="en-US" sz="2100" dirty="0" smtClean="0">
                <a:solidFill>
                  <a:srgbClr val="000000"/>
                </a:solidFill>
                <a:latin typeface="AGaramond" pitchFamily="50" charset="0"/>
              </a:rPr>
              <a:t>A company pays its employees on a weekly basis. The employees are of four types: Salaried employees are paid a fixed weekly salary regardless of the number of hours worked, hourly employees are paid by the hour and receive overtime pay (i.e., 1.5 times their hourly salary rate) for all hours worked in excess of 40 hours, commission employees are paid a percentage of their sales and base-salaried commission employees receive a base salary plus a percentage of their sales. For the current pay period, the company has decided to reward salaried-commission employees by adding 10% to their base salaries. The company wants you to write a Java application that performs its payroll calculations </a:t>
            </a:r>
            <a:r>
              <a:rPr lang="en-US" altLang="en-US" sz="2100" dirty="0" err="1" smtClean="0">
                <a:solidFill>
                  <a:srgbClr val="000000"/>
                </a:solidFill>
                <a:latin typeface="AGaramond" pitchFamily="50" charset="0"/>
              </a:rPr>
              <a:t>polymorphically</a:t>
            </a:r>
            <a:r>
              <a:rPr lang="en-US" altLang="en-US" sz="2100" dirty="0" smtClean="0">
                <a:solidFill>
                  <a:srgbClr val="000000"/>
                </a:solidFill>
                <a:latin typeface="AGaramond" pitchFamily="50" charset="0"/>
              </a:rPr>
              <a:t>.</a:t>
            </a:r>
            <a:endParaRPr lang="en-US" altLang="en-US" sz="2100" dirty="0" smtClean="0">
              <a:solidFill>
                <a:srgbClr val="000000"/>
              </a:solidFill>
              <a:latin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10.5  </a:t>
            </a:r>
            <a:r>
              <a:rPr lang="en-US" smtClean="0">
                <a:solidFill>
                  <a:srgbClr val="3380E6"/>
                </a:solidFill>
                <a:latin typeface="Arial"/>
              </a:rPr>
              <a:t>Case Study: Payroll System Using Polymorphism (Cont.)</a:t>
            </a:r>
          </a:p>
        </p:txBody>
      </p:sp>
      <p:sp>
        <p:nvSpPr>
          <p:cNvPr id="45059" name="Text Placeholder 2"/>
          <p:cNvSpPr>
            <a:spLocks noGrp="1"/>
          </p:cNvSpPr>
          <p:nvPr>
            <p:ph type="body" idx="1"/>
          </p:nvPr>
        </p:nvSpPr>
        <p:spPr/>
        <p:txBody>
          <a:bodyPr/>
          <a:lstStyle/>
          <a:p>
            <a:pPr eaLnBrk="1" hangingPunct="1"/>
            <a:r>
              <a:rPr lang="en-US" altLang="en-US" smtClean="0">
                <a:solidFill>
                  <a:srgbClr val="000000"/>
                </a:solidFill>
                <a:latin typeface="Lucida Console" panose="020B0609040504020204" pitchFamily="49" charset="0"/>
              </a:rPr>
              <a:t>abstract</a:t>
            </a:r>
            <a:r>
              <a:rPr lang="en-US" altLang="en-US" smtClean="0">
                <a:solidFill>
                  <a:srgbClr val="000000"/>
                </a:solidFill>
                <a:latin typeface="Times New Roman" panose="02020603050405020304" pitchFamily="18" charset="0"/>
              </a:rPr>
              <a:t> class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 represents the general concept of an employee. </a:t>
            </a:r>
          </a:p>
          <a:p>
            <a:pPr eaLnBrk="1" hangingPunct="1"/>
            <a:r>
              <a:rPr lang="en-US" altLang="en-US" smtClean="0">
                <a:solidFill>
                  <a:srgbClr val="000000"/>
                </a:solidFill>
                <a:latin typeface="Times New Roman" panose="02020603050405020304" pitchFamily="18" charset="0"/>
              </a:rPr>
              <a:t>Subclasses: </a:t>
            </a:r>
            <a:r>
              <a:rPr lang="en-US" altLang="en-US" smtClean="0">
                <a:solidFill>
                  <a:srgbClr val="000000"/>
                </a:solidFill>
                <a:latin typeface="Lucida Console" panose="020B0609040504020204" pitchFamily="49" charset="0"/>
              </a:rPr>
              <a:t>SalariedEmployee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CommissionEmployee</a:t>
            </a:r>
            <a:r>
              <a:rPr lang="en-US" altLang="en-US" smtClean="0">
                <a:solidFill>
                  <a:srgbClr val="000000"/>
                </a:solidFill>
                <a:latin typeface="Times New Roman" panose="02020603050405020304" pitchFamily="18" charset="0"/>
              </a:rPr>
              <a:t> , </a:t>
            </a:r>
            <a:r>
              <a:rPr lang="en-US" altLang="en-US" smtClean="0">
                <a:solidFill>
                  <a:srgbClr val="000000"/>
                </a:solidFill>
                <a:latin typeface="Lucida Console" panose="020B0609040504020204" pitchFamily="49" charset="0"/>
              </a:rPr>
              <a:t>HourlyEmployee</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BasePlusCommissionEmployee</a:t>
            </a:r>
            <a:r>
              <a:rPr lang="en-US" altLang="en-US" smtClean="0">
                <a:solidFill>
                  <a:srgbClr val="000000"/>
                </a:solidFill>
                <a:latin typeface="Times New Roman" panose="02020603050405020304" pitchFamily="18" charset="0"/>
              </a:rPr>
              <a:t>  (an indirect subclass)</a:t>
            </a:r>
          </a:p>
          <a:p>
            <a:pPr eaLnBrk="1" hangingPunct="1"/>
            <a:r>
              <a:rPr lang="en-US" altLang="en-US" smtClean="0">
                <a:solidFill>
                  <a:srgbClr val="000000"/>
                </a:solidFill>
                <a:latin typeface="Times New Roman" panose="02020603050405020304" pitchFamily="18" charset="0"/>
              </a:rPr>
              <a:t>Fig. 10.2 shows the inheritance hierarchy for our polymorphic employee-payroll application. </a:t>
            </a:r>
          </a:p>
          <a:p>
            <a:pPr eaLnBrk="1" hangingPunct="1"/>
            <a:r>
              <a:rPr lang="en-US" altLang="en-US" smtClean="0">
                <a:solidFill>
                  <a:srgbClr val="000000"/>
                </a:solidFill>
                <a:latin typeface="Times New Roman" panose="02020603050405020304" pitchFamily="18" charset="0"/>
              </a:rPr>
              <a:t>Abstract class names are italicized in the UML.</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jhtp_10_OOPPolymorphism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24B5A1"/>
                </a:solidFill>
                <a:latin typeface="Arial"/>
              </a:rPr>
              <a:t>10.5  </a:t>
            </a:r>
            <a:r>
              <a:rPr lang="en-US" smtClean="0">
                <a:solidFill>
                  <a:srgbClr val="3380E6"/>
                </a:solidFill>
                <a:latin typeface="Arial"/>
              </a:rPr>
              <a:t>Case Study: Payroll System Using Polymorphism (Cont.)</a:t>
            </a:r>
          </a:p>
        </p:txBody>
      </p:sp>
      <p:sp>
        <p:nvSpPr>
          <p:cNvPr id="4710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Abstract superclass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 declares the “interface” to the hierarchy—that is, the set of methods that a program can invoke on all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 objects. </a:t>
            </a:r>
          </a:p>
          <a:p>
            <a:pPr lvl="1" eaLnBrk="1" hangingPunct="1"/>
            <a:r>
              <a:rPr lang="en-US" altLang="en-US" smtClean="0">
                <a:solidFill>
                  <a:srgbClr val="000000"/>
                </a:solidFill>
                <a:latin typeface="Times New Roman" panose="02020603050405020304" pitchFamily="18" charset="0"/>
              </a:rPr>
              <a:t>We use the term “interface” here in a general sense to refer to the various ways programs can communicate with objects of any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 subclass. </a:t>
            </a:r>
          </a:p>
          <a:p>
            <a:pPr eaLnBrk="1" hangingPunct="1"/>
            <a:r>
              <a:rPr lang="en-US" altLang="en-US" smtClean="0">
                <a:solidFill>
                  <a:srgbClr val="000000"/>
                </a:solidFill>
                <a:latin typeface="Times New Roman" panose="02020603050405020304" pitchFamily="18" charset="0"/>
              </a:rPr>
              <a:t>Each employee has a first name, a last name and a social security number defined in abstract superclass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59D9B3"/>
                </a:solidFill>
                <a:latin typeface="Arial"/>
              </a:rPr>
              <a:t>10.5.1 </a:t>
            </a:r>
            <a:r>
              <a:rPr lang="en-US" smtClean="0">
                <a:solidFill>
                  <a:srgbClr val="33B38C"/>
                </a:solidFill>
                <a:latin typeface="Goudy Sans Medium"/>
              </a:rPr>
              <a:t>Abstract Superclass </a:t>
            </a:r>
            <a:r>
              <a:rPr lang="en-US" smtClean="0">
                <a:solidFill>
                  <a:srgbClr val="33B38C"/>
                </a:solidFill>
                <a:latin typeface="Lucida Console"/>
              </a:rPr>
              <a:t>Employee</a:t>
            </a:r>
            <a:r>
              <a:rPr lang="en-US" smtClean="0">
                <a:solidFill>
                  <a:srgbClr val="33B38C"/>
                </a:solidFill>
                <a:latin typeface="Goudy Sans Medium"/>
              </a:rPr>
              <a:t> </a:t>
            </a:r>
          </a:p>
        </p:txBody>
      </p:sp>
      <p:sp>
        <p:nvSpPr>
          <p:cNvPr id="48131"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Class </a:t>
            </a:r>
            <a:r>
              <a:rPr lang="en-US" altLang="en-US" sz="2500" smtClean="0">
                <a:solidFill>
                  <a:srgbClr val="000000"/>
                </a:solidFill>
                <a:latin typeface="Lucida Console" panose="020B0609040504020204" pitchFamily="49" charset="0"/>
              </a:rPr>
              <a:t>Employee</a:t>
            </a:r>
            <a:r>
              <a:rPr lang="en-US" altLang="en-US" sz="2500" smtClean="0">
                <a:solidFill>
                  <a:srgbClr val="000000"/>
                </a:solidFill>
                <a:latin typeface="Times New Roman" panose="02020603050405020304" pitchFamily="18" charset="0"/>
              </a:rPr>
              <a:t> (Fig. 10.4) provides methods </a:t>
            </a:r>
            <a:r>
              <a:rPr lang="en-US" altLang="en-US" sz="2500" smtClean="0">
                <a:solidFill>
                  <a:srgbClr val="000000"/>
                </a:solidFill>
                <a:latin typeface="Lucida Console" panose="020B0609040504020204" pitchFamily="49" charset="0"/>
              </a:rPr>
              <a:t>earnings</a:t>
            </a:r>
            <a:r>
              <a:rPr lang="en-US" altLang="en-US" sz="2500" smtClean="0">
                <a:solidFill>
                  <a:srgbClr val="000000"/>
                </a:solidFill>
                <a:latin typeface="Times New Roman" panose="02020603050405020304" pitchFamily="18" charset="0"/>
              </a:rPr>
              <a:t> and </a:t>
            </a:r>
            <a:r>
              <a:rPr lang="en-US" altLang="en-US" sz="2500" smtClean="0">
                <a:solidFill>
                  <a:srgbClr val="000000"/>
                </a:solidFill>
                <a:latin typeface="Lucida Console" panose="020B0609040504020204" pitchFamily="49" charset="0"/>
              </a:rPr>
              <a:t>toString</a:t>
            </a:r>
            <a:r>
              <a:rPr lang="en-US" altLang="en-US" sz="2500" smtClean="0">
                <a:solidFill>
                  <a:srgbClr val="000000"/>
                </a:solidFill>
                <a:latin typeface="Times New Roman" panose="02020603050405020304" pitchFamily="18" charset="0"/>
              </a:rPr>
              <a:t>, in addition to the </a:t>
            </a:r>
            <a:r>
              <a:rPr lang="en-US" altLang="en-US" sz="2500" i="1" smtClean="0">
                <a:solidFill>
                  <a:srgbClr val="000000"/>
                </a:solidFill>
                <a:latin typeface="Times New Roman" panose="02020603050405020304" pitchFamily="18" charset="0"/>
              </a:rPr>
              <a:t>get </a:t>
            </a:r>
            <a:r>
              <a:rPr lang="en-US" altLang="en-US" sz="2500" smtClean="0">
                <a:solidFill>
                  <a:srgbClr val="000000"/>
                </a:solidFill>
                <a:latin typeface="Times New Roman" panose="02020603050405020304" pitchFamily="18" charset="0"/>
              </a:rPr>
              <a:t>and</a:t>
            </a:r>
            <a:r>
              <a:rPr lang="en-US" altLang="en-US" sz="2500" i="1" smtClean="0">
                <a:solidFill>
                  <a:srgbClr val="000000"/>
                </a:solidFill>
                <a:latin typeface="Times New Roman" panose="02020603050405020304" pitchFamily="18" charset="0"/>
              </a:rPr>
              <a:t> set </a:t>
            </a:r>
            <a:r>
              <a:rPr lang="en-US" altLang="en-US" sz="2500" smtClean="0">
                <a:solidFill>
                  <a:srgbClr val="000000"/>
                </a:solidFill>
                <a:latin typeface="Times New Roman" panose="02020603050405020304" pitchFamily="18" charset="0"/>
              </a:rPr>
              <a:t>methods that manipulate </a:t>
            </a:r>
            <a:r>
              <a:rPr lang="en-US" altLang="en-US" sz="2500" smtClean="0">
                <a:solidFill>
                  <a:srgbClr val="000000"/>
                </a:solidFill>
                <a:latin typeface="Lucida Console" panose="020B0609040504020204" pitchFamily="49" charset="0"/>
              </a:rPr>
              <a:t>Employee</a:t>
            </a:r>
            <a:r>
              <a:rPr lang="en-US" altLang="en-US" sz="2500" smtClean="0">
                <a:solidFill>
                  <a:srgbClr val="000000"/>
                </a:solidFill>
                <a:latin typeface="Times New Roman" panose="02020603050405020304" pitchFamily="18" charset="0"/>
              </a:rPr>
              <a:t>’s instance variables. </a:t>
            </a:r>
          </a:p>
          <a:p>
            <a:pPr eaLnBrk="1" hangingPunct="1">
              <a:lnSpc>
                <a:spcPct val="90000"/>
              </a:lnSpc>
            </a:pPr>
            <a:r>
              <a:rPr lang="en-US" altLang="en-US" sz="2500" smtClean="0">
                <a:solidFill>
                  <a:srgbClr val="000000"/>
                </a:solidFill>
                <a:latin typeface="Times New Roman" panose="02020603050405020304" pitchFamily="18" charset="0"/>
              </a:rPr>
              <a:t>An </a:t>
            </a:r>
            <a:r>
              <a:rPr lang="en-US" altLang="en-US" sz="2500" smtClean="0">
                <a:solidFill>
                  <a:srgbClr val="000000"/>
                </a:solidFill>
                <a:latin typeface="Lucida Console" panose="020B0609040504020204" pitchFamily="49" charset="0"/>
              </a:rPr>
              <a:t>earnings</a:t>
            </a:r>
            <a:r>
              <a:rPr lang="en-US" altLang="en-US" sz="2500" smtClean="0">
                <a:solidFill>
                  <a:srgbClr val="000000"/>
                </a:solidFill>
                <a:latin typeface="Times New Roman" panose="02020603050405020304" pitchFamily="18" charset="0"/>
              </a:rPr>
              <a:t> method applies to all employees, but each earnings calculation depends on the employee’s class. </a:t>
            </a:r>
          </a:p>
          <a:p>
            <a:pPr lvl="1" eaLnBrk="1" hangingPunct="1">
              <a:lnSpc>
                <a:spcPct val="90000"/>
              </a:lnSpc>
            </a:pPr>
            <a:r>
              <a:rPr lang="en-US" altLang="en-US" sz="2100" smtClean="0">
                <a:solidFill>
                  <a:srgbClr val="000000"/>
                </a:solidFill>
                <a:latin typeface="Times New Roman" panose="02020603050405020304" pitchFamily="18" charset="0"/>
              </a:rPr>
              <a:t>An </a:t>
            </a:r>
            <a:r>
              <a:rPr lang="en-US" altLang="en-US" sz="2100" smtClean="0">
                <a:solidFill>
                  <a:srgbClr val="000000"/>
                </a:solidFill>
                <a:latin typeface="Lucida Console" panose="020B0609040504020204" pitchFamily="49" charset="0"/>
              </a:rPr>
              <a:t>abstract</a:t>
            </a:r>
            <a:r>
              <a:rPr lang="en-US" altLang="en-US" sz="2100" smtClean="0">
                <a:solidFill>
                  <a:srgbClr val="000000"/>
                </a:solidFill>
                <a:latin typeface="Times New Roman" panose="02020603050405020304" pitchFamily="18" charset="0"/>
              </a:rPr>
              <a:t> method—there is not enough information to determine what amount </a:t>
            </a:r>
            <a:r>
              <a:rPr lang="en-US" altLang="en-US" sz="2100" smtClean="0">
                <a:solidFill>
                  <a:srgbClr val="000000"/>
                </a:solidFill>
                <a:latin typeface="Lucida Console" panose="020B0609040504020204" pitchFamily="49" charset="0"/>
              </a:rPr>
              <a:t>earnings</a:t>
            </a:r>
            <a:r>
              <a:rPr lang="en-US" altLang="en-US" sz="2100" smtClean="0">
                <a:solidFill>
                  <a:srgbClr val="000000"/>
                </a:solidFill>
                <a:latin typeface="Times New Roman" panose="02020603050405020304" pitchFamily="18" charset="0"/>
              </a:rPr>
              <a:t> should return. </a:t>
            </a:r>
          </a:p>
          <a:p>
            <a:pPr lvl="1" eaLnBrk="1" hangingPunct="1">
              <a:lnSpc>
                <a:spcPct val="90000"/>
              </a:lnSpc>
            </a:pPr>
            <a:r>
              <a:rPr lang="en-US" altLang="en-US" sz="2100" smtClean="0">
                <a:solidFill>
                  <a:srgbClr val="000000"/>
                </a:solidFill>
                <a:latin typeface="Times New Roman" panose="02020603050405020304" pitchFamily="18" charset="0"/>
              </a:rPr>
              <a:t>Each subclass overrides </a:t>
            </a:r>
            <a:r>
              <a:rPr lang="en-US" altLang="en-US" sz="2100" smtClean="0">
                <a:solidFill>
                  <a:srgbClr val="000000"/>
                </a:solidFill>
                <a:latin typeface="Lucida Console" panose="020B0609040504020204" pitchFamily="49" charset="0"/>
              </a:rPr>
              <a:t>earnings</a:t>
            </a:r>
            <a:r>
              <a:rPr lang="en-US" altLang="en-US" sz="2100" smtClean="0">
                <a:solidFill>
                  <a:srgbClr val="000000"/>
                </a:solidFill>
                <a:latin typeface="Times New Roman" panose="02020603050405020304" pitchFamily="18" charset="0"/>
              </a:rPr>
              <a:t> with an appropriate implementation. </a:t>
            </a:r>
          </a:p>
          <a:p>
            <a:pPr eaLnBrk="1" hangingPunct="1">
              <a:lnSpc>
                <a:spcPct val="90000"/>
              </a:lnSpc>
            </a:pPr>
            <a:r>
              <a:rPr lang="en-US" altLang="en-US" sz="2500" smtClean="0">
                <a:solidFill>
                  <a:srgbClr val="000000"/>
                </a:solidFill>
                <a:latin typeface="Times New Roman" panose="02020603050405020304" pitchFamily="18" charset="0"/>
              </a:rPr>
              <a:t>Iterate through the array of </a:t>
            </a:r>
            <a:r>
              <a:rPr lang="en-US" altLang="en-US" sz="2500" smtClean="0">
                <a:solidFill>
                  <a:srgbClr val="000000"/>
                </a:solidFill>
                <a:latin typeface="Lucida Console" panose="020B0609040504020204" pitchFamily="49" charset="0"/>
              </a:rPr>
              <a:t>Employee</a:t>
            </a:r>
            <a:r>
              <a:rPr lang="en-US" altLang="en-US" sz="2500" smtClean="0">
                <a:solidFill>
                  <a:srgbClr val="000000"/>
                </a:solidFill>
                <a:latin typeface="Times New Roman" panose="02020603050405020304" pitchFamily="18" charset="0"/>
              </a:rPr>
              <a:t>s and call method </a:t>
            </a:r>
            <a:r>
              <a:rPr lang="en-US" altLang="en-US" sz="2500" smtClean="0">
                <a:solidFill>
                  <a:srgbClr val="000000"/>
                </a:solidFill>
                <a:latin typeface="Lucida Console" panose="020B0609040504020204" pitchFamily="49" charset="0"/>
              </a:rPr>
              <a:t>earnings</a:t>
            </a:r>
            <a:r>
              <a:rPr lang="en-US" altLang="en-US" sz="2500" smtClean="0">
                <a:solidFill>
                  <a:srgbClr val="000000"/>
                </a:solidFill>
                <a:latin typeface="Times New Roman" panose="02020603050405020304" pitchFamily="18" charset="0"/>
              </a:rPr>
              <a:t> for each </a:t>
            </a:r>
            <a:r>
              <a:rPr lang="en-US" altLang="en-US" sz="2500" smtClean="0">
                <a:solidFill>
                  <a:srgbClr val="000000"/>
                </a:solidFill>
                <a:latin typeface="Lucida Console" panose="020B0609040504020204" pitchFamily="49" charset="0"/>
              </a:rPr>
              <a:t>Employee</a:t>
            </a:r>
            <a:r>
              <a:rPr lang="en-US" altLang="en-US" sz="2500" smtClean="0">
                <a:solidFill>
                  <a:srgbClr val="000000"/>
                </a:solidFill>
                <a:latin typeface="Times New Roman" panose="02020603050405020304" pitchFamily="18" charset="0"/>
              </a:rPr>
              <a:t> subclass object. </a:t>
            </a:r>
          </a:p>
          <a:p>
            <a:pPr lvl="1" eaLnBrk="1" hangingPunct="1">
              <a:lnSpc>
                <a:spcPct val="90000"/>
              </a:lnSpc>
            </a:pPr>
            <a:r>
              <a:rPr lang="en-US" altLang="en-US" sz="2100" smtClean="0">
                <a:solidFill>
                  <a:srgbClr val="000000"/>
                </a:solidFill>
                <a:latin typeface="Times New Roman" panose="02020603050405020304" pitchFamily="18" charset="0"/>
              </a:rPr>
              <a:t>Method calls processed polymorphically.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59D9B3"/>
                </a:solidFill>
                <a:latin typeface="Arial"/>
              </a:rPr>
              <a:t>10.5.1 </a:t>
            </a:r>
            <a:r>
              <a:rPr lang="en-US" smtClean="0">
                <a:solidFill>
                  <a:srgbClr val="33B38C"/>
                </a:solidFill>
                <a:latin typeface="Goudy Sans Medium"/>
              </a:rPr>
              <a:t>Abstract Superclass </a:t>
            </a:r>
            <a:r>
              <a:rPr lang="en-US" smtClean="0">
                <a:solidFill>
                  <a:srgbClr val="33B38C"/>
                </a:solidFill>
                <a:latin typeface="Lucida Console"/>
              </a:rPr>
              <a:t>Employee</a:t>
            </a:r>
            <a:r>
              <a:rPr lang="en-US" smtClean="0">
                <a:solidFill>
                  <a:srgbClr val="33B38C"/>
                </a:solidFill>
                <a:latin typeface="Goudy Sans Medium"/>
              </a:rPr>
              <a:t> (Cont.)</a:t>
            </a:r>
          </a:p>
        </p:txBody>
      </p:sp>
      <p:sp>
        <p:nvSpPr>
          <p:cNvPr id="49155"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The diagram in Fig. 10.3 shows each of the five classes in the hierarchy down the left side and methods </a:t>
            </a:r>
            <a:r>
              <a:rPr lang="en-US" altLang="en-US" smtClean="0">
                <a:solidFill>
                  <a:srgbClr val="000000"/>
                </a:solidFill>
                <a:latin typeface="Lucida Console" panose="020B0609040504020204" pitchFamily="49" charset="0"/>
              </a:rPr>
              <a:t>earnings</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toString</a:t>
            </a:r>
            <a:r>
              <a:rPr lang="en-US" altLang="en-US" smtClean="0">
                <a:solidFill>
                  <a:srgbClr val="000000"/>
                </a:solidFill>
                <a:latin typeface="Times New Roman" panose="02020603050405020304" pitchFamily="18" charset="0"/>
              </a:rPr>
              <a:t> across the top. </a:t>
            </a:r>
          </a:p>
          <a:p>
            <a:pPr eaLnBrk="1" hangingPunct="1">
              <a:lnSpc>
                <a:spcPct val="90000"/>
              </a:lnSpc>
            </a:pPr>
            <a:r>
              <a:rPr lang="en-US" altLang="en-US" smtClean="0">
                <a:solidFill>
                  <a:srgbClr val="000000"/>
                </a:solidFill>
                <a:latin typeface="Times New Roman" panose="02020603050405020304" pitchFamily="18" charset="0"/>
              </a:rPr>
              <a:t>For each class, the diagram shows the desired results of each method. </a:t>
            </a:r>
          </a:p>
          <a:p>
            <a:pPr eaLnBrk="1" hangingPunct="1">
              <a:lnSpc>
                <a:spcPct val="90000"/>
              </a:lnSpc>
            </a:pPr>
            <a:r>
              <a:rPr lang="en-US" altLang="en-US" smtClean="0">
                <a:solidFill>
                  <a:srgbClr val="000000"/>
                </a:solidFill>
                <a:latin typeface="Times New Roman" panose="02020603050405020304" pitchFamily="18" charset="0"/>
              </a:rPr>
              <a:t>Declaring the </a:t>
            </a:r>
            <a:r>
              <a:rPr lang="en-US" altLang="en-US" smtClean="0">
                <a:solidFill>
                  <a:srgbClr val="000000"/>
                </a:solidFill>
                <a:latin typeface="Lucida Console" panose="020B0609040504020204" pitchFamily="49" charset="0"/>
              </a:rPr>
              <a:t>earnings</a:t>
            </a:r>
            <a:r>
              <a:rPr lang="en-US" altLang="en-US" smtClean="0">
                <a:solidFill>
                  <a:srgbClr val="000000"/>
                </a:solidFill>
                <a:latin typeface="Times New Roman" panose="02020603050405020304" pitchFamily="18" charset="0"/>
              </a:rPr>
              <a:t> method </a:t>
            </a:r>
            <a:r>
              <a:rPr lang="en-US" altLang="en-US" smtClean="0">
                <a:solidFill>
                  <a:srgbClr val="000000"/>
                </a:solidFill>
                <a:latin typeface="Lucida Console" panose="020B0609040504020204" pitchFamily="49" charset="0"/>
              </a:rPr>
              <a:t>abstract</a:t>
            </a:r>
            <a:r>
              <a:rPr lang="en-US" altLang="en-US" smtClean="0">
                <a:solidFill>
                  <a:srgbClr val="000000"/>
                </a:solidFill>
                <a:latin typeface="Times New Roman" panose="02020603050405020304" pitchFamily="18" charset="0"/>
              </a:rPr>
              <a:t> indicates that each concrete subclass must provide an appropriate </a:t>
            </a:r>
            <a:r>
              <a:rPr lang="en-US" altLang="en-US" smtClean="0">
                <a:solidFill>
                  <a:srgbClr val="000000"/>
                </a:solidFill>
                <a:latin typeface="Lucida Console" panose="020B0609040504020204" pitchFamily="49" charset="0"/>
              </a:rPr>
              <a:t>earnings</a:t>
            </a:r>
            <a:r>
              <a:rPr lang="en-US" altLang="en-US" smtClean="0">
                <a:solidFill>
                  <a:srgbClr val="000000"/>
                </a:solidFill>
                <a:latin typeface="Times New Roman" panose="02020603050405020304" pitchFamily="18" charset="0"/>
              </a:rPr>
              <a:t> implementation and that a program will be able to use superclass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 variables to invoke method </a:t>
            </a:r>
            <a:r>
              <a:rPr lang="en-US" altLang="en-US" smtClean="0">
                <a:solidFill>
                  <a:srgbClr val="000000"/>
                </a:solidFill>
                <a:latin typeface="Lucida Console" panose="020B0609040504020204" pitchFamily="49" charset="0"/>
              </a:rPr>
              <a:t>earnings</a:t>
            </a:r>
            <a:r>
              <a:rPr lang="en-US" altLang="en-US" smtClean="0">
                <a:solidFill>
                  <a:srgbClr val="000000"/>
                </a:solidFill>
                <a:latin typeface="Times New Roman" panose="02020603050405020304" pitchFamily="18" charset="0"/>
              </a:rPr>
              <a:t> polymorphically for any type of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a:t>
            </a:r>
          </a:p>
          <a:p>
            <a:pPr eaLnBrk="1" hangingPunct="1">
              <a:lnSpc>
                <a:spcPct val="90000"/>
              </a:lnSpc>
            </a:pPr>
            <a:endParaRPr lang="en-US" altLang="en-US" smtClean="0">
              <a:solidFill>
                <a:srgbClr val="000000"/>
              </a:solidFill>
              <a:latin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jhtp_10_OOPPolymorphism_Page_1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jhtp_10_OOPPolymorphism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10.1  </a:t>
            </a:r>
            <a:r>
              <a:rPr lang="en-US" smtClean="0">
                <a:solidFill>
                  <a:srgbClr val="3380E6"/>
                </a:solidFill>
                <a:latin typeface="Arial"/>
              </a:rPr>
              <a:t>Introduction (Cont.)</a:t>
            </a:r>
          </a:p>
        </p:txBody>
      </p:sp>
      <p:sp>
        <p:nvSpPr>
          <p:cNvPr id="15363"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Example: Suppose we create a program that simulates the movement of several types of animals for a biological study. Classes </a:t>
            </a:r>
            <a:r>
              <a:rPr lang="en-US" altLang="en-US" smtClean="0">
                <a:solidFill>
                  <a:srgbClr val="000000"/>
                </a:solidFill>
                <a:latin typeface="Lucida Console" panose="020B0609040504020204" pitchFamily="49" charset="0"/>
              </a:rPr>
              <a:t>Fish</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Frog</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Bird</a:t>
            </a:r>
            <a:r>
              <a:rPr lang="en-US" altLang="en-US" smtClean="0">
                <a:solidFill>
                  <a:srgbClr val="000000"/>
                </a:solidFill>
                <a:latin typeface="Times New Roman" panose="02020603050405020304" pitchFamily="18" charset="0"/>
              </a:rPr>
              <a:t> represent the three types of animals under investigation. </a:t>
            </a:r>
          </a:p>
          <a:p>
            <a:pPr lvl="1" eaLnBrk="1" hangingPunct="1">
              <a:lnSpc>
                <a:spcPct val="90000"/>
              </a:lnSpc>
            </a:pPr>
            <a:r>
              <a:rPr lang="en-US" altLang="en-US" smtClean="0">
                <a:solidFill>
                  <a:srgbClr val="000000"/>
                </a:solidFill>
                <a:latin typeface="Times New Roman" panose="02020603050405020304" pitchFamily="18" charset="0"/>
              </a:rPr>
              <a:t>Each class extends superclass </a:t>
            </a:r>
            <a:r>
              <a:rPr lang="en-US" altLang="en-US" smtClean="0">
                <a:solidFill>
                  <a:srgbClr val="000000"/>
                </a:solidFill>
                <a:latin typeface="Lucida Console" panose="020B0609040504020204" pitchFamily="49" charset="0"/>
              </a:rPr>
              <a:t>Animal</a:t>
            </a:r>
            <a:r>
              <a:rPr lang="en-US" altLang="en-US" smtClean="0">
                <a:solidFill>
                  <a:srgbClr val="000000"/>
                </a:solidFill>
                <a:latin typeface="Times New Roman" panose="02020603050405020304" pitchFamily="18" charset="0"/>
              </a:rPr>
              <a:t>, which contains a method </a:t>
            </a:r>
            <a:r>
              <a:rPr lang="en-US" altLang="en-US" smtClean="0">
                <a:solidFill>
                  <a:srgbClr val="000000"/>
                </a:solidFill>
                <a:latin typeface="Lucida Console" panose="020B0609040504020204" pitchFamily="49" charset="0"/>
              </a:rPr>
              <a:t>move</a:t>
            </a:r>
            <a:r>
              <a:rPr lang="en-US" altLang="en-US" smtClean="0">
                <a:solidFill>
                  <a:srgbClr val="000000"/>
                </a:solidFill>
                <a:latin typeface="Times New Roman" panose="02020603050405020304" pitchFamily="18" charset="0"/>
              </a:rPr>
              <a:t> and maintains an animal’s current location as </a:t>
            </a:r>
            <a:r>
              <a:rPr lang="en-US" altLang="en-US" i="1" smtClean="0">
                <a:solidFill>
                  <a:srgbClr val="000000"/>
                </a:solidFill>
                <a:latin typeface="Times New Roman" panose="02020603050405020304" pitchFamily="18" charset="0"/>
              </a:rPr>
              <a:t>x-y </a:t>
            </a:r>
            <a:r>
              <a:rPr lang="en-US" altLang="en-US" smtClean="0">
                <a:solidFill>
                  <a:srgbClr val="000000"/>
                </a:solidFill>
                <a:latin typeface="Times New Roman" panose="02020603050405020304" pitchFamily="18" charset="0"/>
              </a:rPr>
              <a:t>coordinates. Each subclass implements method </a:t>
            </a:r>
            <a:r>
              <a:rPr lang="en-US" altLang="en-US" smtClean="0">
                <a:solidFill>
                  <a:srgbClr val="000000"/>
                </a:solidFill>
                <a:latin typeface="Lucida Console" panose="020B0609040504020204" pitchFamily="49" charset="0"/>
              </a:rPr>
              <a:t>move</a:t>
            </a:r>
            <a:r>
              <a:rPr lang="en-US" altLang="en-US" smtClean="0">
                <a:solidFill>
                  <a:srgbClr val="000000"/>
                </a:solidFill>
                <a:latin typeface="Times New Roman" panose="02020603050405020304" pitchFamily="18" charset="0"/>
              </a:rPr>
              <a:t>. </a:t>
            </a:r>
          </a:p>
          <a:p>
            <a:pPr lvl="1" eaLnBrk="1" hangingPunct="1">
              <a:lnSpc>
                <a:spcPct val="90000"/>
              </a:lnSpc>
            </a:pPr>
            <a:r>
              <a:rPr lang="en-US" altLang="en-US" smtClean="0">
                <a:solidFill>
                  <a:srgbClr val="000000"/>
                </a:solidFill>
                <a:latin typeface="Times New Roman" panose="02020603050405020304" pitchFamily="18" charset="0"/>
              </a:rPr>
              <a:t>A program maintains an </a:t>
            </a:r>
            <a:r>
              <a:rPr lang="en-US" altLang="en-US" smtClean="0">
                <a:solidFill>
                  <a:srgbClr val="000000"/>
                </a:solidFill>
                <a:latin typeface="Lucida Console" panose="020B0609040504020204" pitchFamily="49" charset="0"/>
              </a:rPr>
              <a:t>Animal</a:t>
            </a:r>
            <a:r>
              <a:rPr lang="en-US" altLang="en-US" smtClean="0">
                <a:solidFill>
                  <a:srgbClr val="000000"/>
                </a:solidFill>
                <a:latin typeface="Times New Roman" panose="02020603050405020304" pitchFamily="18" charset="0"/>
              </a:rPr>
              <a:t> array containing references to objects of the various </a:t>
            </a:r>
            <a:r>
              <a:rPr lang="en-US" altLang="en-US" smtClean="0">
                <a:solidFill>
                  <a:srgbClr val="000000"/>
                </a:solidFill>
                <a:latin typeface="Lucida Console" panose="020B0609040504020204" pitchFamily="49" charset="0"/>
              </a:rPr>
              <a:t>Animal</a:t>
            </a:r>
            <a:r>
              <a:rPr lang="en-US" altLang="en-US" smtClean="0">
                <a:solidFill>
                  <a:srgbClr val="000000"/>
                </a:solidFill>
                <a:latin typeface="Times New Roman" panose="02020603050405020304" pitchFamily="18" charset="0"/>
              </a:rPr>
              <a:t> subclasses. To simulate the animals’ movements, the program sends each object the same message once per second—namely, </a:t>
            </a:r>
            <a:r>
              <a:rPr lang="en-US" altLang="en-US" smtClean="0">
                <a:solidFill>
                  <a:srgbClr val="000000"/>
                </a:solidFill>
                <a:latin typeface="Lucida Console" panose="020B0609040504020204" pitchFamily="49" charset="0"/>
              </a:rPr>
              <a:t>move</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jhtp_10_OOPPolymorphism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59D9B3"/>
                </a:solidFill>
                <a:latin typeface="Arial"/>
              </a:rPr>
              <a:t>10.5.2 </a:t>
            </a:r>
            <a:r>
              <a:rPr lang="en-US" dirty="0" smtClean="0">
                <a:solidFill>
                  <a:srgbClr val="33B38C"/>
                </a:solidFill>
                <a:latin typeface="Goudy Sans Medium"/>
              </a:rPr>
              <a:t>Concrete Subclass </a:t>
            </a:r>
            <a:r>
              <a:rPr lang="en-US" dirty="0" err="1" smtClean="0">
                <a:solidFill>
                  <a:srgbClr val="33B38C"/>
                </a:solidFill>
                <a:latin typeface="Lucida Console"/>
              </a:rPr>
              <a:t>SalariedEmployee</a:t>
            </a:r>
            <a:r>
              <a:rPr lang="en-US" dirty="0" smtClean="0">
                <a:solidFill>
                  <a:srgbClr val="33B38C"/>
                </a:solidFill>
                <a:latin typeface="Goudy Sans Medium"/>
              </a:rPr>
              <a:t> </a:t>
            </a:r>
          </a:p>
        </p:txBody>
      </p:sp>
      <p:sp>
        <p:nvSpPr>
          <p:cNvPr id="53251" name="Text Placeholder 2"/>
          <p:cNvSpPr>
            <a:spLocks noGrp="1"/>
          </p:cNvSpPr>
          <p:nvPr>
            <p:ph type="body" idx="1"/>
          </p:nvPr>
        </p:nvSpPr>
        <p:spPr/>
        <p:txBody>
          <a:bodyPr/>
          <a:lstStyle/>
          <a:p>
            <a:pPr eaLnBrk="1" hangingPunct="1"/>
            <a:endParaRPr lang="en-US" altLang="en-US" smtClean="0"/>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jhtp_10_OOPPolymorphism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jhtp_10_OOPPolymorphism_Page_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jhtp_10_OOPPolymorphism_Page_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59D9B3"/>
                </a:solidFill>
                <a:latin typeface="Arial"/>
              </a:rPr>
              <a:t>10.5.3 </a:t>
            </a:r>
            <a:r>
              <a:rPr lang="en-US" smtClean="0">
                <a:solidFill>
                  <a:srgbClr val="33B38C"/>
                </a:solidFill>
                <a:latin typeface="Goudy Sans Medium"/>
              </a:rPr>
              <a:t>Concrete Subclass </a:t>
            </a:r>
            <a:r>
              <a:rPr lang="en-US" smtClean="0">
                <a:solidFill>
                  <a:srgbClr val="33B38C"/>
                </a:solidFill>
                <a:latin typeface="Lucida Console"/>
              </a:rPr>
              <a:t>HourlyEmployee</a:t>
            </a:r>
            <a:r>
              <a:rPr lang="en-US" smtClean="0">
                <a:solidFill>
                  <a:srgbClr val="33B38C"/>
                </a:solidFill>
                <a:latin typeface="Goudy Sans Medium"/>
              </a:rPr>
              <a:t> </a:t>
            </a:r>
          </a:p>
        </p:txBody>
      </p:sp>
      <p:sp>
        <p:nvSpPr>
          <p:cNvPr id="58371" name="Text Placeholder 2"/>
          <p:cNvSpPr>
            <a:spLocks noGrp="1"/>
          </p:cNvSpPr>
          <p:nvPr>
            <p:ph type="body" idx="1"/>
          </p:nvPr>
        </p:nvSpPr>
        <p:spPr/>
        <p:txBody>
          <a:bodyPr/>
          <a:lstStyle/>
          <a:p>
            <a:pPr eaLnBrk="1" hangingPunct="1"/>
            <a:endParaRPr lang="en-US" altLang="en-US" smtClean="0"/>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jhtp_10_OOPPolymorphism_Page_2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jhtp_10_OOPPolymorphism_Page_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jhtp_10_OOPPolymorphism_Page_2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jhtp_10_OOPPolymorphism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10.1  </a:t>
            </a:r>
            <a:r>
              <a:rPr lang="en-US" smtClean="0">
                <a:solidFill>
                  <a:srgbClr val="3380E6"/>
                </a:solidFill>
                <a:latin typeface="Arial"/>
              </a:rPr>
              <a:t>Introduction (Cont.)</a:t>
            </a:r>
          </a:p>
        </p:txBody>
      </p:sp>
      <p:sp>
        <p:nvSpPr>
          <p:cNvPr id="16387" name="Text Placeholder 2"/>
          <p:cNvSpPr>
            <a:spLocks noGrp="1"/>
          </p:cNvSpPr>
          <p:nvPr>
            <p:ph type="body" idx="1"/>
          </p:nvPr>
        </p:nvSpPr>
        <p:spPr/>
        <p:txBody>
          <a:bodyPr>
            <a:normAutofit lnSpcReduction="10000"/>
          </a:bodyPr>
          <a:lstStyle/>
          <a:p>
            <a:pPr eaLnBrk="1" hangingPunct="1">
              <a:lnSpc>
                <a:spcPct val="80000"/>
              </a:lnSpc>
            </a:pPr>
            <a:r>
              <a:rPr lang="en-US" altLang="en-US" sz="2500" smtClean="0">
                <a:solidFill>
                  <a:srgbClr val="000000"/>
                </a:solidFill>
                <a:latin typeface="Times New Roman" panose="02020603050405020304" pitchFamily="18" charset="0"/>
              </a:rPr>
              <a:t>Each specific type of </a:t>
            </a:r>
            <a:r>
              <a:rPr lang="en-US" altLang="en-US" sz="2500" smtClean="0">
                <a:solidFill>
                  <a:srgbClr val="000000"/>
                </a:solidFill>
                <a:latin typeface="Lucida Console" panose="020B0609040504020204" pitchFamily="49" charset="0"/>
              </a:rPr>
              <a:t>Animal</a:t>
            </a:r>
            <a:r>
              <a:rPr lang="en-US" altLang="en-US" sz="2500" smtClean="0">
                <a:solidFill>
                  <a:srgbClr val="000000"/>
                </a:solidFill>
                <a:latin typeface="Times New Roman" panose="02020603050405020304" pitchFamily="18" charset="0"/>
              </a:rPr>
              <a:t> responds to a </a:t>
            </a:r>
            <a:r>
              <a:rPr lang="en-US" altLang="en-US" sz="2500" smtClean="0">
                <a:solidFill>
                  <a:srgbClr val="000000"/>
                </a:solidFill>
                <a:latin typeface="Lucida Console" panose="020B0609040504020204" pitchFamily="49" charset="0"/>
              </a:rPr>
              <a:t>move</a:t>
            </a:r>
            <a:r>
              <a:rPr lang="en-US" altLang="en-US" sz="2500" smtClean="0">
                <a:solidFill>
                  <a:srgbClr val="000000"/>
                </a:solidFill>
                <a:latin typeface="Times New Roman" panose="02020603050405020304" pitchFamily="18" charset="0"/>
              </a:rPr>
              <a:t> message in a unique way:</a:t>
            </a:r>
          </a:p>
          <a:p>
            <a:pPr lvl="1" eaLnBrk="1" hangingPunct="1">
              <a:lnSpc>
                <a:spcPct val="80000"/>
              </a:lnSpc>
            </a:pPr>
            <a:r>
              <a:rPr lang="en-US" altLang="en-US" sz="2100" smtClean="0">
                <a:solidFill>
                  <a:srgbClr val="000000"/>
                </a:solidFill>
                <a:latin typeface="Times New Roman" panose="02020603050405020304" pitchFamily="18" charset="0"/>
              </a:rPr>
              <a:t>a </a:t>
            </a:r>
            <a:r>
              <a:rPr lang="en-US" altLang="en-US" sz="2100" smtClean="0">
                <a:solidFill>
                  <a:srgbClr val="000000"/>
                </a:solidFill>
                <a:latin typeface="Lucida Console" panose="020B0609040504020204" pitchFamily="49" charset="0"/>
              </a:rPr>
              <a:t>Fish</a:t>
            </a:r>
            <a:r>
              <a:rPr lang="en-US" altLang="en-US" sz="2100" smtClean="0">
                <a:solidFill>
                  <a:srgbClr val="000000"/>
                </a:solidFill>
                <a:latin typeface="Times New Roman" panose="02020603050405020304" pitchFamily="18" charset="0"/>
              </a:rPr>
              <a:t> might swim three feet</a:t>
            </a:r>
          </a:p>
          <a:p>
            <a:pPr lvl="1" eaLnBrk="1" hangingPunct="1">
              <a:lnSpc>
                <a:spcPct val="80000"/>
              </a:lnSpc>
            </a:pPr>
            <a:r>
              <a:rPr lang="en-US" altLang="en-US" sz="2100" smtClean="0">
                <a:solidFill>
                  <a:srgbClr val="000000"/>
                </a:solidFill>
                <a:latin typeface="Times New Roman" panose="02020603050405020304" pitchFamily="18" charset="0"/>
              </a:rPr>
              <a:t>a </a:t>
            </a:r>
            <a:r>
              <a:rPr lang="en-US" altLang="en-US" sz="2100" smtClean="0">
                <a:solidFill>
                  <a:srgbClr val="000000"/>
                </a:solidFill>
                <a:latin typeface="Lucida Console" panose="020B0609040504020204" pitchFamily="49" charset="0"/>
              </a:rPr>
              <a:t>Frog</a:t>
            </a:r>
            <a:r>
              <a:rPr lang="en-US" altLang="en-US" sz="2100" smtClean="0">
                <a:solidFill>
                  <a:srgbClr val="000000"/>
                </a:solidFill>
                <a:latin typeface="Times New Roman" panose="02020603050405020304" pitchFamily="18" charset="0"/>
              </a:rPr>
              <a:t> might jump five feet</a:t>
            </a:r>
          </a:p>
          <a:p>
            <a:pPr lvl="1" eaLnBrk="1" hangingPunct="1">
              <a:lnSpc>
                <a:spcPct val="80000"/>
              </a:lnSpc>
            </a:pPr>
            <a:r>
              <a:rPr lang="en-US" altLang="en-US" sz="2100" smtClean="0">
                <a:solidFill>
                  <a:srgbClr val="000000"/>
                </a:solidFill>
                <a:latin typeface="Times New Roman" panose="02020603050405020304" pitchFamily="18" charset="0"/>
              </a:rPr>
              <a:t>a </a:t>
            </a:r>
            <a:r>
              <a:rPr lang="en-US" altLang="en-US" sz="2100" smtClean="0">
                <a:solidFill>
                  <a:srgbClr val="000000"/>
                </a:solidFill>
                <a:latin typeface="Lucida Console" panose="020B0609040504020204" pitchFamily="49" charset="0"/>
              </a:rPr>
              <a:t>Bird</a:t>
            </a:r>
            <a:r>
              <a:rPr lang="en-US" altLang="en-US" sz="2100" smtClean="0">
                <a:solidFill>
                  <a:srgbClr val="000000"/>
                </a:solidFill>
                <a:latin typeface="Times New Roman" panose="02020603050405020304" pitchFamily="18" charset="0"/>
              </a:rPr>
              <a:t> might fly ten feet. </a:t>
            </a:r>
          </a:p>
          <a:p>
            <a:pPr eaLnBrk="1" hangingPunct="1">
              <a:lnSpc>
                <a:spcPct val="80000"/>
              </a:lnSpc>
            </a:pPr>
            <a:r>
              <a:rPr lang="en-US" altLang="en-US" sz="2500" smtClean="0">
                <a:solidFill>
                  <a:srgbClr val="000000"/>
                </a:solidFill>
                <a:latin typeface="Times New Roman" panose="02020603050405020304" pitchFamily="18" charset="0"/>
              </a:rPr>
              <a:t>The program issues the same message (i.e., </a:t>
            </a:r>
            <a:r>
              <a:rPr lang="en-US" altLang="en-US" sz="2500" smtClean="0">
                <a:solidFill>
                  <a:srgbClr val="000000"/>
                </a:solidFill>
                <a:latin typeface="Lucida Console" panose="020B0609040504020204" pitchFamily="49" charset="0"/>
              </a:rPr>
              <a:t>move</a:t>
            </a:r>
            <a:r>
              <a:rPr lang="en-US" altLang="en-US" sz="2500" smtClean="0">
                <a:solidFill>
                  <a:srgbClr val="000000"/>
                </a:solidFill>
                <a:latin typeface="Times New Roman" panose="02020603050405020304" pitchFamily="18" charset="0"/>
              </a:rPr>
              <a:t>) to each animal object, but each object knows how to modify its x-y coordinates appropriately for its specific type of movement. </a:t>
            </a:r>
          </a:p>
          <a:p>
            <a:pPr eaLnBrk="1" hangingPunct="1">
              <a:lnSpc>
                <a:spcPct val="80000"/>
              </a:lnSpc>
            </a:pPr>
            <a:r>
              <a:rPr lang="en-US" altLang="en-US" sz="2500" smtClean="0">
                <a:solidFill>
                  <a:srgbClr val="000000"/>
                </a:solidFill>
                <a:latin typeface="Times New Roman" panose="02020603050405020304" pitchFamily="18" charset="0"/>
              </a:rPr>
              <a:t>Relying on each object to know how to “do the right thing” in response to the same method call is the key concept of polymorphism. </a:t>
            </a:r>
          </a:p>
          <a:p>
            <a:pPr eaLnBrk="1" hangingPunct="1">
              <a:lnSpc>
                <a:spcPct val="80000"/>
              </a:lnSpc>
            </a:pPr>
            <a:r>
              <a:rPr lang="en-US" altLang="en-US" sz="2500" smtClean="0">
                <a:solidFill>
                  <a:srgbClr val="000000"/>
                </a:solidFill>
                <a:latin typeface="Times New Roman" panose="02020603050405020304" pitchFamily="18" charset="0"/>
              </a:rPr>
              <a:t>The same message sent to a variety of objects has “many forms” of results—hence the term polymorphism.</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59D9B3"/>
                </a:solidFill>
                <a:latin typeface="Arial"/>
              </a:rPr>
              <a:t>10.5.4 </a:t>
            </a:r>
            <a:r>
              <a:rPr lang="en-US" smtClean="0">
                <a:solidFill>
                  <a:srgbClr val="33B38C"/>
                </a:solidFill>
                <a:latin typeface="Goudy Sans Medium"/>
              </a:rPr>
              <a:t>Concrete Subclass </a:t>
            </a:r>
            <a:r>
              <a:rPr lang="en-US" smtClean="0">
                <a:solidFill>
                  <a:srgbClr val="33B38C"/>
                </a:solidFill>
                <a:latin typeface="Lucida Console"/>
              </a:rPr>
              <a:t>CommissionEmployee</a:t>
            </a:r>
            <a:r>
              <a:rPr lang="en-US" smtClean="0">
                <a:solidFill>
                  <a:srgbClr val="33B38C"/>
                </a:solidFill>
                <a:latin typeface="Goudy Sans Medium"/>
              </a:rPr>
              <a:t> </a:t>
            </a:r>
          </a:p>
        </p:txBody>
      </p:sp>
      <p:sp>
        <p:nvSpPr>
          <p:cNvPr id="63491" name="Text Placeholder 2"/>
          <p:cNvSpPr>
            <a:spLocks noGrp="1"/>
          </p:cNvSpPr>
          <p:nvPr>
            <p:ph type="body" idx="1"/>
          </p:nvPr>
        </p:nvSpPr>
        <p:spPr/>
        <p:txBody>
          <a:bodyPr/>
          <a:lstStyle/>
          <a:p>
            <a:pPr eaLnBrk="1" hangingPunct="1"/>
            <a:endParaRPr lang="en-US" altLang="en-US" smtClean="0"/>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jhtp_10_OOPPolymorphism_Page_2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jhtp_10_OOPPolymorphism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jhtp_10_OOPPolymorphism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jhtp_10_OOPPolymorphism_Page_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mtClean="0">
                <a:solidFill>
                  <a:srgbClr val="59D9B3"/>
                </a:solidFill>
                <a:latin typeface="Arial"/>
              </a:rPr>
              <a:t>10.5.5 </a:t>
            </a:r>
            <a:r>
              <a:rPr lang="en-US" smtClean="0">
                <a:solidFill>
                  <a:srgbClr val="33B38C"/>
                </a:solidFill>
                <a:latin typeface="Goudy Sans Medium"/>
              </a:rPr>
              <a:t>Indirect Concrete Subclass </a:t>
            </a:r>
            <a:r>
              <a:rPr lang="en-US" smtClean="0">
                <a:solidFill>
                  <a:srgbClr val="33B38C"/>
                </a:solidFill>
                <a:latin typeface="Lucida Console"/>
              </a:rPr>
              <a:t>BasePlusCommissionEmployee</a:t>
            </a:r>
            <a:r>
              <a:rPr lang="en-US" smtClean="0">
                <a:solidFill>
                  <a:srgbClr val="33B38C"/>
                </a:solidFill>
                <a:latin typeface="Goudy Sans Medium"/>
              </a:rPr>
              <a:t> </a:t>
            </a:r>
          </a:p>
        </p:txBody>
      </p:sp>
      <p:sp>
        <p:nvSpPr>
          <p:cNvPr id="68611" name="Text Placeholder 2"/>
          <p:cNvSpPr>
            <a:spLocks noGrp="1"/>
          </p:cNvSpPr>
          <p:nvPr>
            <p:ph type="body" idx="1"/>
          </p:nvPr>
        </p:nvSpPr>
        <p:spPr/>
        <p:txBody>
          <a:bodyPr/>
          <a:lstStyle/>
          <a:p>
            <a:pPr eaLnBrk="1" hangingPunct="1"/>
            <a:endParaRPr lang="en-US" altLang="en-US" smtClean="0"/>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jhtp_10_OOPPolymorphism_Page_3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jhtp_10_OOPPolymorphism_Page_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jhtp_10_OOPPolymorphism_Page_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10.5.6 </a:t>
            </a:r>
            <a:r>
              <a:rPr lang="en-US" smtClean="0">
                <a:solidFill>
                  <a:srgbClr val="33B38C"/>
                </a:solidFill>
                <a:latin typeface="Goudy Sans Medium"/>
              </a:rPr>
              <a:t>Polymorphic Processing, Operator </a:t>
            </a:r>
            <a:r>
              <a:rPr lang="en-US" smtClean="0">
                <a:solidFill>
                  <a:srgbClr val="33B38C"/>
                </a:solidFill>
                <a:latin typeface="Lucida Console"/>
              </a:rPr>
              <a:t>instanceof</a:t>
            </a:r>
            <a:r>
              <a:rPr lang="en-US" smtClean="0">
                <a:solidFill>
                  <a:srgbClr val="33B38C"/>
                </a:solidFill>
                <a:latin typeface="Goudy Sans Medium"/>
              </a:rPr>
              <a:t> and Downcasting</a:t>
            </a:r>
          </a:p>
        </p:txBody>
      </p:sp>
      <p:sp>
        <p:nvSpPr>
          <p:cNvPr id="7270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Fig. 10.9 creates an object of each of the four concrete. </a:t>
            </a:r>
          </a:p>
          <a:p>
            <a:pPr lvl="1" eaLnBrk="1" hangingPunct="1"/>
            <a:r>
              <a:rPr lang="en-US" altLang="en-US" smtClean="0">
                <a:solidFill>
                  <a:srgbClr val="000000"/>
                </a:solidFill>
                <a:latin typeface="Times New Roman" panose="02020603050405020304" pitchFamily="18" charset="0"/>
              </a:rPr>
              <a:t>Manipulates these objects </a:t>
            </a:r>
            <a:r>
              <a:rPr lang="en-US" altLang="en-US" i="1" smtClean="0">
                <a:solidFill>
                  <a:srgbClr val="000000"/>
                </a:solidFill>
                <a:latin typeface="Times New Roman" panose="02020603050405020304" pitchFamily="18" charset="0"/>
              </a:rPr>
              <a:t>nonpolymorphically</a:t>
            </a:r>
            <a:r>
              <a:rPr lang="en-US" altLang="en-US" smtClean="0">
                <a:solidFill>
                  <a:srgbClr val="000000"/>
                </a:solidFill>
                <a:latin typeface="Times New Roman" panose="02020603050405020304" pitchFamily="18" charset="0"/>
              </a:rPr>
              <a:t>, via variables of each object’s own type, then </a:t>
            </a:r>
            <a:r>
              <a:rPr lang="en-US" altLang="en-US" i="1" smtClean="0">
                <a:solidFill>
                  <a:srgbClr val="000000"/>
                </a:solidFill>
                <a:latin typeface="Times New Roman" panose="02020603050405020304" pitchFamily="18" charset="0"/>
              </a:rPr>
              <a:t>polymorphically</a:t>
            </a:r>
            <a:r>
              <a:rPr lang="en-US" altLang="en-US" smtClean="0">
                <a:solidFill>
                  <a:srgbClr val="000000"/>
                </a:solidFill>
                <a:latin typeface="Times New Roman" panose="02020603050405020304" pitchFamily="18" charset="0"/>
              </a:rPr>
              <a:t>, using an array of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 variables. </a:t>
            </a:r>
          </a:p>
          <a:p>
            <a:pPr eaLnBrk="1" hangingPunct="1"/>
            <a:r>
              <a:rPr lang="en-US" altLang="en-US" smtClean="0">
                <a:solidFill>
                  <a:srgbClr val="000000"/>
                </a:solidFill>
                <a:latin typeface="Times New Roman" panose="02020603050405020304" pitchFamily="18" charset="0"/>
              </a:rPr>
              <a:t>While processing the objects polymorphically, the program increases the base salary of each </a:t>
            </a:r>
            <a:r>
              <a:rPr lang="en-US" altLang="en-US" smtClean="0">
                <a:solidFill>
                  <a:srgbClr val="000000"/>
                </a:solidFill>
                <a:latin typeface="Lucida Console" panose="020B0609040504020204" pitchFamily="49" charset="0"/>
              </a:rPr>
              <a:t>BasePlusCommissionEmployee</a:t>
            </a:r>
            <a:r>
              <a:rPr lang="en-US" altLang="en-US" smtClean="0">
                <a:solidFill>
                  <a:srgbClr val="000000"/>
                </a:solidFill>
                <a:latin typeface="Times New Roman" panose="02020603050405020304" pitchFamily="18" charset="0"/>
              </a:rPr>
              <a:t> by 10%</a:t>
            </a:r>
          </a:p>
          <a:p>
            <a:pPr lvl="1" eaLnBrk="1" hangingPunct="1"/>
            <a:r>
              <a:rPr lang="en-US" altLang="en-US" smtClean="0">
                <a:solidFill>
                  <a:srgbClr val="000000"/>
                </a:solidFill>
                <a:latin typeface="Times New Roman" panose="02020603050405020304" pitchFamily="18" charset="0"/>
              </a:rPr>
              <a:t>Requires </a:t>
            </a:r>
            <a:r>
              <a:rPr lang="en-US" altLang="en-US" i="1" smtClean="0">
                <a:solidFill>
                  <a:srgbClr val="000000"/>
                </a:solidFill>
                <a:latin typeface="Times New Roman" panose="02020603050405020304" pitchFamily="18" charset="0"/>
              </a:rPr>
              <a:t>determining the object’s type at execution time</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Finally, the program polymorphically determines and outputs the </a:t>
            </a:r>
            <a:r>
              <a:rPr lang="en-US" altLang="en-US" i="1" smtClean="0">
                <a:solidFill>
                  <a:srgbClr val="000000"/>
                </a:solidFill>
                <a:latin typeface="Times New Roman" panose="02020603050405020304" pitchFamily="18" charset="0"/>
              </a:rPr>
              <a:t>type</a:t>
            </a:r>
            <a:r>
              <a:rPr lang="en-US" altLang="en-US" smtClean="0">
                <a:solidFill>
                  <a:srgbClr val="000000"/>
                </a:solidFill>
                <a:latin typeface="Times New Roman" panose="02020603050405020304" pitchFamily="18" charset="0"/>
              </a:rPr>
              <a:t> of each object in the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 array.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10.1  </a:t>
            </a:r>
            <a:r>
              <a:rPr lang="en-US" smtClean="0">
                <a:solidFill>
                  <a:srgbClr val="3380E6"/>
                </a:solidFill>
                <a:latin typeface="Arial"/>
              </a:rPr>
              <a:t>Introduction (Cont.)</a:t>
            </a:r>
          </a:p>
        </p:txBody>
      </p:sp>
      <p:sp>
        <p:nvSpPr>
          <p:cNvPr id="1741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With polymorphism, we can design and implement systems that are easily </a:t>
            </a:r>
            <a:r>
              <a:rPr lang="en-US" altLang="en-US" i="1" smtClean="0">
                <a:solidFill>
                  <a:srgbClr val="000000"/>
                </a:solidFill>
                <a:latin typeface="Times New Roman" panose="02020603050405020304" pitchFamily="18" charset="0"/>
              </a:rPr>
              <a:t>extensible</a:t>
            </a:r>
          </a:p>
          <a:p>
            <a:pPr lvl="1" eaLnBrk="1" hangingPunct="1"/>
            <a:r>
              <a:rPr lang="en-US" altLang="en-US" smtClean="0">
                <a:solidFill>
                  <a:srgbClr val="000000"/>
                </a:solidFill>
                <a:latin typeface="Times New Roman" panose="02020603050405020304" pitchFamily="18" charset="0"/>
              </a:rPr>
              <a:t>New classes can be added with little or no modification to the general portions of the program, as long as the new classes are part of the inheritance hierarchy that the program processes generically. </a:t>
            </a:r>
          </a:p>
          <a:p>
            <a:pPr lvl="1" eaLnBrk="1" hangingPunct="1"/>
            <a:r>
              <a:rPr lang="en-US" altLang="en-US" smtClean="0">
                <a:solidFill>
                  <a:srgbClr val="000000"/>
                </a:solidFill>
                <a:latin typeface="Times New Roman" panose="02020603050405020304" pitchFamily="18" charset="0"/>
              </a:rPr>
              <a:t>The new classes simply “plug right in.”</a:t>
            </a:r>
          </a:p>
          <a:p>
            <a:pPr lvl="1" eaLnBrk="1" hangingPunct="1"/>
            <a:r>
              <a:rPr lang="en-US" altLang="en-US" smtClean="0">
                <a:solidFill>
                  <a:srgbClr val="000000"/>
                </a:solidFill>
                <a:latin typeface="Times New Roman" panose="02020603050405020304" pitchFamily="18" charset="0"/>
              </a:rPr>
              <a:t>The only parts of a program that must be altered to accommodate new classes are those that require direct knowledge of the new classes that we add to the hierarchy.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jhtp_10_OOPPolymorphism_Page_3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jhtp_10_OOPPolymorphism_Page_3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jhtp_10_OOPPolymorphism_Page_3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jhtp_10_OOPPolymorphism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jhtp_10_OOPPolymorphism_Page_3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jhtp_10_OOPPolymorphism_Page_3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10.5.6 </a:t>
            </a:r>
            <a:r>
              <a:rPr lang="en-US" smtClean="0">
                <a:solidFill>
                  <a:srgbClr val="33B38C"/>
                </a:solidFill>
                <a:latin typeface="Goudy Sans Medium"/>
              </a:rPr>
              <a:t>Polymorphic Processing, Operator </a:t>
            </a:r>
            <a:r>
              <a:rPr lang="en-US" smtClean="0">
                <a:solidFill>
                  <a:srgbClr val="33B38C"/>
                </a:solidFill>
                <a:latin typeface="Lucida Console"/>
              </a:rPr>
              <a:t>instanceof</a:t>
            </a:r>
            <a:r>
              <a:rPr lang="en-US" smtClean="0">
                <a:solidFill>
                  <a:srgbClr val="33B38C"/>
                </a:solidFill>
                <a:latin typeface="Goudy Sans Medium"/>
              </a:rPr>
              <a:t> and Downcasting (Cont.)</a:t>
            </a:r>
          </a:p>
        </p:txBody>
      </p:sp>
      <p:sp>
        <p:nvSpPr>
          <p:cNvPr id="79875"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All calls to method </a:t>
            </a:r>
            <a:r>
              <a:rPr lang="en-US" altLang="en-US" smtClean="0">
                <a:solidFill>
                  <a:srgbClr val="000000"/>
                </a:solidFill>
                <a:latin typeface="Lucida Console" panose="020B0609040504020204" pitchFamily="49" charset="0"/>
              </a:rPr>
              <a:t>toString</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earnings</a:t>
            </a:r>
            <a:r>
              <a:rPr lang="en-US" altLang="en-US" smtClean="0">
                <a:solidFill>
                  <a:srgbClr val="000000"/>
                </a:solidFill>
                <a:latin typeface="Times New Roman" panose="02020603050405020304" pitchFamily="18" charset="0"/>
              </a:rPr>
              <a:t> are resolved at execution time, based on the </a:t>
            </a:r>
            <a:r>
              <a:rPr lang="en-US" altLang="en-US" i="1" smtClean="0">
                <a:solidFill>
                  <a:srgbClr val="000000"/>
                </a:solidFill>
                <a:latin typeface="Times New Roman" panose="02020603050405020304" pitchFamily="18" charset="0"/>
              </a:rPr>
              <a:t>type</a:t>
            </a:r>
            <a:r>
              <a:rPr lang="en-US" altLang="en-US" smtClean="0">
                <a:solidFill>
                  <a:srgbClr val="000000"/>
                </a:solidFill>
                <a:latin typeface="Times New Roman" panose="02020603050405020304" pitchFamily="18" charset="0"/>
              </a:rPr>
              <a:t> of the object to which </a:t>
            </a:r>
            <a:r>
              <a:rPr lang="en-US" altLang="en-US" smtClean="0">
                <a:solidFill>
                  <a:srgbClr val="000000"/>
                </a:solidFill>
                <a:latin typeface="Lucida Console" panose="020B0609040504020204" pitchFamily="49" charset="0"/>
              </a:rPr>
              <a:t>currentEmployee</a:t>
            </a:r>
            <a:r>
              <a:rPr lang="en-US" altLang="en-US" smtClean="0">
                <a:solidFill>
                  <a:srgbClr val="000000"/>
                </a:solidFill>
                <a:latin typeface="Times New Roman" panose="02020603050405020304" pitchFamily="18" charset="0"/>
              </a:rPr>
              <a:t> refers. </a:t>
            </a:r>
          </a:p>
          <a:p>
            <a:pPr lvl="1" eaLnBrk="1" hangingPunct="1">
              <a:lnSpc>
                <a:spcPct val="90000"/>
              </a:lnSpc>
            </a:pPr>
            <a:r>
              <a:rPr lang="en-US" altLang="en-US" smtClean="0">
                <a:solidFill>
                  <a:srgbClr val="000000"/>
                </a:solidFill>
                <a:latin typeface="Times New Roman" panose="02020603050405020304" pitchFamily="18" charset="0"/>
              </a:rPr>
              <a:t>Known as </a:t>
            </a:r>
            <a:r>
              <a:rPr lang="en-US" altLang="en-US" smtClean="0">
                <a:solidFill>
                  <a:srgbClr val="0000FF"/>
                </a:solidFill>
                <a:latin typeface="Times New Roman" panose="02020603050405020304" pitchFamily="18" charset="0"/>
              </a:rPr>
              <a:t>dynamic binding</a:t>
            </a:r>
            <a:r>
              <a:rPr lang="en-US" altLang="en-US" smtClean="0">
                <a:solidFill>
                  <a:srgbClr val="000000"/>
                </a:solidFill>
                <a:latin typeface="Times New Roman" panose="02020603050405020304" pitchFamily="18" charset="0"/>
              </a:rPr>
              <a:t> or </a:t>
            </a:r>
            <a:r>
              <a:rPr lang="en-US" altLang="en-US" smtClean="0">
                <a:solidFill>
                  <a:srgbClr val="0000FF"/>
                </a:solidFill>
                <a:latin typeface="Times New Roman" panose="02020603050405020304" pitchFamily="18" charset="0"/>
              </a:rPr>
              <a:t>late binding</a:t>
            </a:r>
            <a:r>
              <a:rPr lang="en-US" altLang="en-US" smtClean="0">
                <a:solidFill>
                  <a:srgbClr val="000000"/>
                </a:solidFill>
                <a:latin typeface="Times New Roman" panose="02020603050405020304" pitchFamily="18" charset="0"/>
              </a:rPr>
              <a:t>. </a:t>
            </a:r>
          </a:p>
          <a:p>
            <a:pPr lvl="1" eaLnBrk="1" hangingPunct="1">
              <a:lnSpc>
                <a:spcPct val="90000"/>
              </a:lnSpc>
            </a:pPr>
            <a:r>
              <a:rPr lang="en-US" altLang="en-US" smtClean="0">
                <a:solidFill>
                  <a:srgbClr val="000000"/>
                </a:solidFill>
                <a:latin typeface="Times New Roman" panose="02020603050405020304" pitchFamily="18" charset="0"/>
              </a:rPr>
              <a:t>Java decides which class’s </a:t>
            </a:r>
            <a:r>
              <a:rPr lang="en-US" altLang="en-US" smtClean="0">
                <a:solidFill>
                  <a:srgbClr val="000000"/>
                </a:solidFill>
                <a:latin typeface="Lucida Console" panose="020B0609040504020204" pitchFamily="49" charset="0"/>
              </a:rPr>
              <a:t>toString</a:t>
            </a:r>
            <a:r>
              <a:rPr lang="en-US" altLang="en-US" smtClean="0">
                <a:solidFill>
                  <a:srgbClr val="000000"/>
                </a:solidFill>
                <a:latin typeface="Times New Roman" panose="02020603050405020304" pitchFamily="18" charset="0"/>
              </a:rPr>
              <a:t> method to call at execution time rather than at compile time </a:t>
            </a:r>
          </a:p>
          <a:p>
            <a:pPr eaLnBrk="1" hangingPunct="1">
              <a:lnSpc>
                <a:spcPct val="90000"/>
              </a:lnSpc>
            </a:pPr>
            <a:r>
              <a:rPr lang="en-US" altLang="en-US" smtClean="0">
                <a:solidFill>
                  <a:srgbClr val="000000"/>
                </a:solidFill>
                <a:latin typeface="Times New Roman" panose="02020603050405020304" pitchFamily="18" charset="0"/>
              </a:rPr>
              <a:t>A superclass reference can be used to invoke only methods of the </a:t>
            </a:r>
            <a:r>
              <a:rPr lang="en-US" altLang="en-US" i="1" smtClean="0">
                <a:solidFill>
                  <a:srgbClr val="000000"/>
                </a:solidFill>
                <a:latin typeface="Times New Roman" panose="02020603050405020304" pitchFamily="18" charset="0"/>
              </a:rPr>
              <a:t>superclass</a:t>
            </a:r>
            <a:r>
              <a:rPr lang="en-US" altLang="en-US" smtClean="0">
                <a:solidFill>
                  <a:srgbClr val="000000"/>
                </a:solidFill>
                <a:latin typeface="Times New Roman" panose="02020603050405020304" pitchFamily="18" charset="0"/>
              </a:rPr>
              <a:t>—the </a:t>
            </a:r>
            <a:r>
              <a:rPr lang="en-US" altLang="en-US" i="1" smtClean="0">
                <a:solidFill>
                  <a:srgbClr val="000000"/>
                </a:solidFill>
                <a:latin typeface="Times New Roman" panose="02020603050405020304" pitchFamily="18" charset="0"/>
              </a:rPr>
              <a:t>subclass</a:t>
            </a:r>
            <a:r>
              <a:rPr lang="en-US" altLang="en-US" smtClean="0">
                <a:solidFill>
                  <a:srgbClr val="000000"/>
                </a:solidFill>
                <a:latin typeface="Times New Roman" panose="02020603050405020304" pitchFamily="18" charset="0"/>
              </a:rPr>
              <a:t> method implementations are invoked </a:t>
            </a:r>
            <a:r>
              <a:rPr lang="en-US" altLang="en-US" i="1" smtClean="0">
                <a:solidFill>
                  <a:srgbClr val="000000"/>
                </a:solidFill>
                <a:latin typeface="Times New Roman" panose="02020603050405020304" pitchFamily="18" charset="0"/>
              </a:rPr>
              <a:t>polymorphically</a:t>
            </a:r>
            <a:r>
              <a:rPr lang="en-US" altLang="en-US" smtClean="0">
                <a:solidFill>
                  <a:srgbClr val="000000"/>
                </a:solidFill>
                <a:latin typeface="Times New Roman" panose="02020603050405020304" pitchFamily="18" charset="0"/>
              </a:rPr>
              <a:t>.</a:t>
            </a:r>
          </a:p>
          <a:p>
            <a:pPr eaLnBrk="1" hangingPunct="1">
              <a:lnSpc>
                <a:spcPct val="90000"/>
              </a:lnSpc>
            </a:pPr>
            <a:r>
              <a:rPr lang="en-US" altLang="en-US" smtClean="0">
                <a:solidFill>
                  <a:srgbClr val="000000"/>
                </a:solidFill>
                <a:latin typeface="Times New Roman" panose="02020603050405020304" pitchFamily="18" charset="0"/>
              </a:rPr>
              <a:t>Attempting to invoke a subclass-only method directly on a superclass reference is a compilation error.</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descr="jhtp_10_OOPPolymorphism_Page_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10.5.6 </a:t>
            </a:r>
            <a:r>
              <a:rPr lang="en-US" smtClean="0">
                <a:solidFill>
                  <a:srgbClr val="33B38C"/>
                </a:solidFill>
                <a:latin typeface="Goudy Sans Medium"/>
              </a:rPr>
              <a:t>Polymorphic Processing, Operator </a:t>
            </a:r>
            <a:r>
              <a:rPr lang="en-US" smtClean="0">
                <a:solidFill>
                  <a:srgbClr val="33B38C"/>
                </a:solidFill>
                <a:latin typeface="Lucida Console"/>
              </a:rPr>
              <a:t>instanceof</a:t>
            </a:r>
            <a:r>
              <a:rPr lang="en-US" smtClean="0">
                <a:solidFill>
                  <a:srgbClr val="33B38C"/>
                </a:solidFill>
                <a:latin typeface="Goudy Sans Medium"/>
              </a:rPr>
              <a:t> and Downcasting (Cont.)</a:t>
            </a:r>
          </a:p>
        </p:txBody>
      </p:sp>
      <p:sp>
        <p:nvSpPr>
          <p:cNvPr id="8294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Every object </a:t>
            </a:r>
            <a:r>
              <a:rPr lang="en-US" altLang="en-US" i="1" smtClean="0">
                <a:solidFill>
                  <a:srgbClr val="000000"/>
                </a:solidFill>
                <a:latin typeface="Times New Roman" panose="02020603050405020304" pitchFamily="18" charset="0"/>
              </a:rPr>
              <a:t>knows its own class </a:t>
            </a:r>
            <a:r>
              <a:rPr lang="en-US" altLang="en-US" smtClean="0">
                <a:solidFill>
                  <a:srgbClr val="000000"/>
                </a:solidFill>
                <a:latin typeface="Times New Roman" panose="02020603050405020304" pitchFamily="18" charset="0"/>
              </a:rPr>
              <a:t>and can access this information through the </a:t>
            </a:r>
            <a:r>
              <a:rPr lang="en-US" altLang="en-US" smtClean="0">
                <a:solidFill>
                  <a:srgbClr val="0000FF"/>
                </a:solidFill>
                <a:latin typeface="LucidaSansTypewriter" pitchFamily="49" charset="0"/>
              </a:rPr>
              <a:t>getClass</a:t>
            </a:r>
            <a:r>
              <a:rPr lang="en-US" altLang="en-US" smtClean="0">
                <a:solidFill>
                  <a:srgbClr val="000000"/>
                </a:solidFill>
                <a:latin typeface="Times New Roman" panose="02020603050405020304" pitchFamily="18" charset="0"/>
              </a:rPr>
              <a:t> method, which all classes inherit from class </a:t>
            </a:r>
            <a:r>
              <a:rPr lang="en-US" altLang="en-US" smtClean="0">
                <a:solidFill>
                  <a:srgbClr val="000000"/>
                </a:solidFill>
                <a:latin typeface="Lucida Console" panose="020B0609040504020204" pitchFamily="49" charset="0"/>
              </a:rPr>
              <a:t>Object</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The </a:t>
            </a:r>
            <a:r>
              <a:rPr lang="en-US" altLang="en-US" smtClean="0">
                <a:solidFill>
                  <a:srgbClr val="000000"/>
                </a:solidFill>
                <a:latin typeface="Lucida Console" panose="020B0609040504020204" pitchFamily="49" charset="0"/>
              </a:rPr>
              <a:t>getClass</a:t>
            </a:r>
            <a:r>
              <a:rPr lang="en-US" altLang="en-US" smtClean="0">
                <a:solidFill>
                  <a:srgbClr val="000000"/>
                </a:solidFill>
                <a:latin typeface="Times New Roman" panose="02020603050405020304" pitchFamily="18" charset="0"/>
              </a:rPr>
              <a:t> method returns an object of type </a:t>
            </a:r>
            <a:r>
              <a:rPr lang="en-US" altLang="en-US" smtClean="0">
                <a:solidFill>
                  <a:srgbClr val="0000FF"/>
                </a:solidFill>
                <a:latin typeface="LucidaSansTypewriter" pitchFamily="49" charset="0"/>
              </a:rPr>
              <a:t>Class</a:t>
            </a:r>
            <a:r>
              <a:rPr lang="en-US" altLang="en-US" smtClean="0">
                <a:solidFill>
                  <a:srgbClr val="000000"/>
                </a:solidFill>
                <a:latin typeface="Times New Roman" panose="02020603050405020304" pitchFamily="18" charset="0"/>
              </a:rPr>
              <a:t> (from package </a:t>
            </a:r>
            <a:r>
              <a:rPr lang="en-US" altLang="en-US" smtClean="0">
                <a:solidFill>
                  <a:srgbClr val="000000"/>
                </a:solidFill>
                <a:latin typeface="Lucida Console" panose="020B0609040504020204" pitchFamily="49" charset="0"/>
              </a:rPr>
              <a:t>java.lang</a:t>
            </a:r>
            <a:r>
              <a:rPr lang="en-US" altLang="en-US" smtClean="0">
                <a:solidFill>
                  <a:srgbClr val="000000"/>
                </a:solidFill>
                <a:latin typeface="Times New Roman" panose="02020603050405020304" pitchFamily="18" charset="0"/>
              </a:rPr>
              <a:t>), which contains information about the object’s type, including its class name. </a:t>
            </a:r>
          </a:p>
          <a:p>
            <a:pPr lvl="1" eaLnBrk="1" hangingPunct="1"/>
            <a:r>
              <a:rPr lang="en-US" altLang="en-US" smtClean="0">
                <a:solidFill>
                  <a:srgbClr val="000000"/>
                </a:solidFill>
                <a:latin typeface="Times New Roman" panose="02020603050405020304" pitchFamily="18" charset="0"/>
              </a:rPr>
              <a:t>The result of the </a:t>
            </a:r>
            <a:r>
              <a:rPr lang="en-US" altLang="en-US" smtClean="0">
                <a:solidFill>
                  <a:srgbClr val="000000"/>
                </a:solidFill>
                <a:latin typeface="Lucida Console" panose="020B0609040504020204" pitchFamily="49" charset="0"/>
              </a:rPr>
              <a:t>getClass</a:t>
            </a:r>
            <a:r>
              <a:rPr lang="en-US" altLang="en-US" smtClean="0">
                <a:solidFill>
                  <a:srgbClr val="000000"/>
                </a:solidFill>
                <a:latin typeface="Times New Roman" panose="02020603050405020304" pitchFamily="18" charset="0"/>
              </a:rPr>
              <a:t> call is used to invoke </a:t>
            </a:r>
            <a:r>
              <a:rPr lang="en-US" altLang="en-US" smtClean="0">
                <a:solidFill>
                  <a:srgbClr val="0000FF"/>
                </a:solidFill>
                <a:latin typeface="LucidaSansTypewriter" pitchFamily="49" charset="0"/>
              </a:rPr>
              <a:t>getName</a:t>
            </a:r>
            <a:r>
              <a:rPr lang="en-US" altLang="en-US" smtClean="0">
                <a:solidFill>
                  <a:srgbClr val="000000"/>
                </a:solidFill>
                <a:latin typeface="Times New Roman" panose="02020603050405020304" pitchFamily="18" charset="0"/>
              </a:rPr>
              <a:t> to get the object’s class name.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10.6</a:t>
            </a:r>
            <a:r>
              <a:rPr lang="en-US" dirty="0">
                <a:solidFill>
                  <a:srgbClr val="24B5A1"/>
                </a:solidFill>
                <a:latin typeface="Arial"/>
              </a:rPr>
              <a:t>  </a:t>
            </a:r>
            <a:r>
              <a:rPr lang="en-US" dirty="0">
                <a:solidFill>
                  <a:srgbClr val="3380E6"/>
                </a:solidFill>
                <a:latin typeface="Arial"/>
              </a:rPr>
              <a:t>Summary of the Allowed Assignments Between Superclass and Subclass Variables</a:t>
            </a:r>
            <a:r>
              <a:rPr lang="en-US" dirty="0" smtClean="0">
                <a:solidFill>
                  <a:srgbClr val="59D9B3"/>
                </a:solidFill>
                <a:latin typeface="Arial"/>
              </a:rPr>
              <a:t> </a:t>
            </a:r>
            <a:endParaRPr lang="en-US" dirty="0" smtClean="0">
              <a:solidFill>
                <a:srgbClr val="33B38C"/>
              </a:solidFill>
              <a:latin typeface="Goudy Sans Medium"/>
            </a:endParaRPr>
          </a:p>
        </p:txBody>
      </p:sp>
      <p:sp>
        <p:nvSpPr>
          <p:cNvPr id="84995" name="Text Placeholder 2"/>
          <p:cNvSpPr>
            <a:spLocks noGrp="1"/>
          </p:cNvSpPr>
          <p:nvPr>
            <p:ph type="body" idx="1"/>
          </p:nvPr>
        </p:nvSpPr>
        <p:spPr>
          <a:xfrm>
            <a:off x="457200" y="1646238"/>
            <a:ext cx="8229600" cy="4525962"/>
          </a:xfrm>
        </p:spPr>
        <p:txBody>
          <a:bodyPr/>
          <a:lstStyle/>
          <a:p>
            <a:pPr eaLnBrk="1" hangingPunct="1">
              <a:lnSpc>
                <a:spcPct val="80000"/>
              </a:lnSpc>
            </a:pPr>
            <a:r>
              <a:rPr lang="en-US" altLang="en-US" sz="2500" smtClean="0">
                <a:solidFill>
                  <a:srgbClr val="000000"/>
                </a:solidFill>
                <a:latin typeface="Times New Roman" panose="02020603050405020304" pitchFamily="18" charset="0"/>
              </a:rPr>
              <a:t>There are three proper ways to assign superclass and subclass references to variables of superclass and subclass types.</a:t>
            </a:r>
          </a:p>
          <a:p>
            <a:pPr eaLnBrk="1" hangingPunct="1">
              <a:lnSpc>
                <a:spcPct val="80000"/>
              </a:lnSpc>
            </a:pPr>
            <a:r>
              <a:rPr lang="en-US" altLang="en-US" sz="2500" smtClean="0">
                <a:solidFill>
                  <a:srgbClr val="000000"/>
                </a:solidFill>
                <a:latin typeface="Times New Roman" panose="02020603050405020304" pitchFamily="18" charset="0"/>
              </a:rPr>
              <a:t>Assigning a superclass reference to a superclass variable is straightforward.</a:t>
            </a:r>
          </a:p>
          <a:p>
            <a:pPr eaLnBrk="1" hangingPunct="1">
              <a:lnSpc>
                <a:spcPct val="80000"/>
              </a:lnSpc>
            </a:pPr>
            <a:r>
              <a:rPr lang="en-US" altLang="en-US" sz="2500" smtClean="0">
                <a:solidFill>
                  <a:srgbClr val="000000"/>
                </a:solidFill>
                <a:latin typeface="Times New Roman" panose="02020603050405020304" pitchFamily="18" charset="0"/>
              </a:rPr>
              <a:t>Assigning a subclass reference to a subclass variable is straightfor-ward.</a:t>
            </a:r>
          </a:p>
          <a:p>
            <a:pPr eaLnBrk="1" hangingPunct="1">
              <a:lnSpc>
                <a:spcPct val="80000"/>
              </a:lnSpc>
            </a:pPr>
            <a:r>
              <a:rPr lang="en-US" altLang="en-US" sz="2500" smtClean="0">
                <a:solidFill>
                  <a:srgbClr val="000000"/>
                </a:solidFill>
                <a:latin typeface="Times New Roman" panose="02020603050405020304" pitchFamily="18" charset="0"/>
              </a:rPr>
              <a:t>Assigning a subclass reference to a superclass variable is safe, because the subclass object </a:t>
            </a:r>
            <a:r>
              <a:rPr lang="en-US" altLang="en-US" sz="2500" i="1" smtClean="0">
                <a:solidFill>
                  <a:srgbClr val="000000"/>
                </a:solidFill>
                <a:latin typeface="Times New Roman" panose="02020603050405020304" pitchFamily="18" charset="0"/>
              </a:rPr>
              <a:t>is an object of its superclass. </a:t>
            </a:r>
          </a:p>
          <a:p>
            <a:pPr lvl="1" eaLnBrk="1" hangingPunct="1">
              <a:lnSpc>
                <a:spcPct val="80000"/>
              </a:lnSpc>
            </a:pPr>
            <a:r>
              <a:rPr lang="en-US" altLang="en-US" sz="2100" smtClean="0">
                <a:solidFill>
                  <a:srgbClr val="000000"/>
                </a:solidFill>
                <a:latin typeface="Times New Roman" panose="02020603050405020304" pitchFamily="18" charset="0"/>
              </a:rPr>
              <a:t>The superclass variable can be used to refer only to superclass members. </a:t>
            </a:r>
          </a:p>
          <a:p>
            <a:pPr lvl="1" eaLnBrk="1" hangingPunct="1">
              <a:lnSpc>
                <a:spcPct val="80000"/>
              </a:lnSpc>
            </a:pPr>
            <a:r>
              <a:rPr lang="en-US" altLang="en-US" sz="2100" smtClean="0">
                <a:solidFill>
                  <a:srgbClr val="000000"/>
                </a:solidFill>
                <a:latin typeface="Times New Roman" panose="02020603050405020304" pitchFamily="18" charset="0"/>
              </a:rPr>
              <a:t>If this code refers to subclass-only mem-bers through the superclass variable, the compiler reports errors.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10.1  </a:t>
            </a:r>
            <a:r>
              <a:rPr lang="en-US" smtClean="0">
                <a:solidFill>
                  <a:srgbClr val="3380E6"/>
                </a:solidFill>
                <a:latin typeface="Arial"/>
              </a:rPr>
              <a:t>Introduction (Cont.)</a:t>
            </a:r>
          </a:p>
        </p:txBody>
      </p:sp>
      <p:sp>
        <p:nvSpPr>
          <p:cNvPr id="1843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Once a class implements an interface, all objects of that class have an </a:t>
            </a:r>
            <a:r>
              <a:rPr lang="en-US" altLang="en-US" i="1" smtClean="0">
                <a:solidFill>
                  <a:srgbClr val="000000"/>
                </a:solidFill>
                <a:latin typeface="Times New Roman" panose="02020603050405020304" pitchFamily="18" charset="0"/>
              </a:rPr>
              <a:t>is-a </a:t>
            </a:r>
            <a:r>
              <a:rPr lang="en-US" altLang="en-US" smtClean="0">
                <a:solidFill>
                  <a:srgbClr val="000000"/>
                </a:solidFill>
                <a:latin typeface="Times New Roman" panose="02020603050405020304" pitchFamily="18" charset="0"/>
              </a:rPr>
              <a:t>relationship with the interface type, and all objects of the class are guaranteed to provide the functionality described by the interface. </a:t>
            </a:r>
          </a:p>
          <a:p>
            <a:pPr eaLnBrk="1" hangingPunct="1"/>
            <a:r>
              <a:rPr lang="en-US" altLang="en-US" smtClean="0">
                <a:solidFill>
                  <a:srgbClr val="000000"/>
                </a:solidFill>
                <a:latin typeface="Times New Roman" panose="02020603050405020304" pitchFamily="18" charset="0"/>
              </a:rPr>
              <a:t>This is true of all subclasses of that class as well.</a:t>
            </a:r>
          </a:p>
          <a:p>
            <a:pPr eaLnBrk="1" hangingPunct="1"/>
            <a:r>
              <a:rPr lang="en-US" altLang="en-US" smtClean="0">
                <a:solidFill>
                  <a:srgbClr val="000000"/>
                </a:solidFill>
                <a:latin typeface="Times New Roman" panose="02020603050405020304" pitchFamily="18" charset="0"/>
              </a:rPr>
              <a:t>Interfaces are particularly useful for assigning common functionality to possibly unrelated classes. </a:t>
            </a:r>
          </a:p>
          <a:p>
            <a:pPr lvl="1" eaLnBrk="1" hangingPunct="1"/>
            <a:r>
              <a:rPr lang="en-US" altLang="en-US" smtClean="0">
                <a:solidFill>
                  <a:srgbClr val="000000"/>
                </a:solidFill>
                <a:latin typeface="Times New Roman" panose="02020603050405020304" pitchFamily="18" charset="0"/>
              </a:rPr>
              <a:t>Allows objects of unrelated classes to be processed polymorphically—objects of classes that implement the same interface can respond to all of the interface method calls.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10.7  </a:t>
            </a:r>
            <a:r>
              <a:rPr lang="en-US" dirty="0" smtClean="0">
                <a:solidFill>
                  <a:srgbClr val="3380E6"/>
                </a:solidFill>
                <a:latin typeface="Lucida Console"/>
              </a:rPr>
              <a:t>final</a:t>
            </a:r>
            <a:r>
              <a:rPr lang="en-US" dirty="0" smtClean="0">
                <a:solidFill>
                  <a:srgbClr val="3380E6"/>
                </a:solidFill>
                <a:latin typeface="Arial"/>
              </a:rPr>
              <a:t> Methods and Classes</a:t>
            </a:r>
          </a:p>
        </p:txBody>
      </p:sp>
      <p:sp>
        <p:nvSpPr>
          <p:cNvPr id="8601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a:t>
            </a:r>
            <a:r>
              <a:rPr lang="en-US" altLang="en-US" smtClean="0">
                <a:solidFill>
                  <a:srgbClr val="0000FF"/>
                </a:solidFill>
                <a:latin typeface="LucidaSansTypewriter" pitchFamily="49" charset="0"/>
              </a:rPr>
              <a:t>final</a:t>
            </a:r>
            <a:r>
              <a:rPr lang="en-US" altLang="en-US" smtClean="0">
                <a:solidFill>
                  <a:srgbClr val="0000FF"/>
                </a:solidFill>
                <a:latin typeface="Times New Roman" panose="02020603050405020304" pitchFamily="18" charset="0"/>
              </a:rPr>
              <a:t> method</a:t>
            </a:r>
            <a:r>
              <a:rPr lang="en-US" altLang="en-US" smtClean="0">
                <a:solidFill>
                  <a:srgbClr val="000000"/>
                </a:solidFill>
                <a:latin typeface="Times New Roman" panose="02020603050405020304" pitchFamily="18" charset="0"/>
              </a:rPr>
              <a:t> in a superclass cannot be overridden in a subclass. </a:t>
            </a:r>
          </a:p>
          <a:p>
            <a:pPr lvl="1" eaLnBrk="1" hangingPunct="1"/>
            <a:r>
              <a:rPr lang="en-US" altLang="en-US" smtClean="0">
                <a:solidFill>
                  <a:srgbClr val="000000"/>
                </a:solidFill>
                <a:latin typeface="Times New Roman" panose="02020603050405020304" pitchFamily="18" charset="0"/>
              </a:rPr>
              <a:t>Methods that are declared </a:t>
            </a:r>
            <a:r>
              <a:rPr lang="en-US" altLang="en-US" smtClean="0">
                <a:solidFill>
                  <a:srgbClr val="000000"/>
                </a:solidFill>
                <a:latin typeface="Lucida Console" panose="020B0609040504020204" pitchFamily="49" charset="0"/>
              </a:rPr>
              <a:t>private</a:t>
            </a:r>
            <a:r>
              <a:rPr lang="en-US" altLang="en-US" smtClean="0">
                <a:solidFill>
                  <a:srgbClr val="000000"/>
                </a:solidFill>
                <a:latin typeface="Times New Roman" panose="02020603050405020304" pitchFamily="18" charset="0"/>
              </a:rPr>
              <a:t> are implicitly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because it’s not possible to override them in a subclass. </a:t>
            </a:r>
          </a:p>
          <a:p>
            <a:pPr lvl="1" eaLnBrk="1" hangingPunct="1"/>
            <a:r>
              <a:rPr lang="en-US" altLang="en-US" smtClean="0">
                <a:solidFill>
                  <a:srgbClr val="000000"/>
                </a:solidFill>
                <a:latin typeface="Times New Roman" panose="02020603050405020304" pitchFamily="18" charset="0"/>
              </a:rPr>
              <a:t>Methods that are declared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are implicitly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method’s declaration can never change, so all subclasses use the same method implementation, and calls to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methods are resolved at compile time—this is known as </a:t>
            </a:r>
            <a:r>
              <a:rPr lang="en-US" altLang="en-US" smtClean="0">
                <a:solidFill>
                  <a:srgbClr val="0000FF"/>
                </a:solidFill>
                <a:latin typeface="Times New Roman" panose="02020603050405020304" pitchFamily="18" charset="0"/>
              </a:rPr>
              <a:t>static binding</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10.7  </a:t>
            </a:r>
            <a:r>
              <a:rPr lang="en-US" dirty="0" smtClean="0">
                <a:solidFill>
                  <a:srgbClr val="3380E6"/>
                </a:solidFill>
                <a:latin typeface="Lucida Console"/>
              </a:rPr>
              <a:t>final</a:t>
            </a:r>
            <a:r>
              <a:rPr lang="en-US" dirty="0" smtClean="0">
                <a:solidFill>
                  <a:srgbClr val="3380E6"/>
                </a:solidFill>
                <a:latin typeface="Arial"/>
              </a:rPr>
              <a:t> Methods and Classes (Cont.)</a:t>
            </a:r>
          </a:p>
        </p:txBody>
      </p:sp>
      <p:sp>
        <p:nvSpPr>
          <p:cNvPr id="8704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 </a:t>
            </a:r>
            <a:r>
              <a:rPr lang="en-US" altLang="en-US" smtClean="0">
                <a:solidFill>
                  <a:srgbClr val="0000FF"/>
                </a:solidFill>
                <a:latin typeface="LucidaSansTypewriter" pitchFamily="49" charset="0"/>
              </a:rPr>
              <a:t>final</a:t>
            </a:r>
            <a:r>
              <a:rPr lang="en-US" altLang="en-US" smtClean="0">
                <a:solidFill>
                  <a:srgbClr val="0000FF"/>
                </a:solidFill>
                <a:latin typeface="Times New Roman" panose="02020603050405020304" pitchFamily="18" charset="0"/>
              </a:rPr>
              <a:t> class</a:t>
            </a:r>
            <a:r>
              <a:rPr lang="en-US" altLang="en-US" smtClean="0">
                <a:solidFill>
                  <a:srgbClr val="000000"/>
                </a:solidFill>
                <a:latin typeface="Times New Roman" panose="02020603050405020304" pitchFamily="18" charset="0"/>
              </a:rPr>
              <a:t> cannot be extended to create a subclass.</a:t>
            </a:r>
            <a:r>
              <a:rPr lang="en-US" altLang="en-US" i="1" smtClean="0">
                <a:solidFill>
                  <a:srgbClr val="000000"/>
                </a:solidFill>
                <a:latin typeface="Times New Roman" panose="02020603050405020304" pitchFamily="18" charset="0"/>
              </a:rPr>
              <a:t> </a:t>
            </a:r>
          </a:p>
          <a:p>
            <a:pPr lvl="1" eaLnBrk="1" hangingPunct="1"/>
            <a:r>
              <a:rPr lang="en-US" altLang="en-US" smtClean="0">
                <a:solidFill>
                  <a:srgbClr val="000000"/>
                </a:solidFill>
                <a:latin typeface="Times New Roman" panose="02020603050405020304" pitchFamily="18" charset="0"/>
              </a:rPr>
              <a:t>All methods in a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class are implicitly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Class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is an example of a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class. </a:t>
            </a:r>
          </a:p>
          <a:p>
            <a:pPr lvl="1" eaLnBrk="1" hangingPunct="1"/>
            <a:r>
              <a:rPr lang="en-US" altLang="en-US" smtClean="0">
                <a:solidFill>
                  <a:srgbClr val="000000"/>
                </a:solidFill>
                <a:latin typeface="Times New Roman" panose="02020603050405020304" pitchFamily="18" charset="0"/>
              </a:rPr>
              <a:t>If you were allowed to create a subclass of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objects of that subclass could be used wherever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s are expected. </a:t>
            </a:r>
          </a:p>
          <a:p>
            <a:pPr lvl="1" eaLnBrk="1" hangingPunct="1"/>
            <a:r>
              <a:rPr lang="en-US" altLang="en-US" smtClean="0">
                <a:solidFill>
                  <a:srgbClr val="000000"/>
                </a:solidFill>
                <a:latin typeface="Times New Roman" panose="02020603050405020304" pitchFamily="18" charset="0"/>
              </a:rPr>
              <a:t>Since class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cannot be extended, programs that use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s can rely on the functionality of </a:t>
            </a:r>
            <a:r>
              <a:rPr lang="en-US" altLang="en-US" smtClean="0">
                <a:solidFill>
                  <a:srgbClr val="000000"/>
                </a:solidFill>
                <a:latin typeface="Lucida Console" panose="020B0609040504020204" pitchFamily="49" charset="0"/>
              </a:rPr>
              <a:t>String</a:t>
            </a:r>
            <a:r>
              <a:rPr lang="en-US" altLang="en-US" smtClean="0">
                <a:solidFill>
                  <a:srgbClr val="000000"/>
                </a:solidFill>
                <a:latin typeface="Times New Roman" panose="02020603050405020304" pitchFamily="18" charset="0"/>
              </a:rPr>
              <a:t> objects as specified in the Java API. </a:t>
            </a:r>
          </a:p>
          <a:p>
            <a:pPr lvl="1" eaLnBrk="1" hangingPunct="1"/>
            <a:r>
              <a:rPr lang="en-US" altLang="en-US" smtClean="0">
                <a:solidFill>
                  <a:srgbClr val="000000"/>
                </a:solidFill>
                <a:latin typeface="Times New Roman" panose="02020603050405020304" pitchFamily="18" charset="0"/>
              </a:rPr>
              <a:t>Making the class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also prevents programmers from creating subclasses that might bypass security restrictions.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jhtp_10_OOPPolymorphism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jhtp_10_OOPPolymorphism_Page_4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10.8  </a:t>
            </a:r>
            <a:r>
              <a:rPr lang="en-US" dirty="0">
                <a:solidFill>
                  <a:srgbClr val="3380E6"/>
                </a:solidFill>
                <a:latin typeface="Arial"/>
              </a:rPr>
              <a:t>A Deeper Explanation of Issues with Calling Methods from Constructors</a:t>
            </a:r>
            <a:endParaRPr lang="en-US" dirty="0" smtClean="0">
              <a:solidFill>
                <a:srgbClr val="3380E6"/>
              </a:solidFill>
              <a:latin typeface="Arial"/>
            </a:endParaRPr>
          </a:p>
        </p:txBody>
      </p:sp>
      <p:sp>
        <p:nvSpPr>
          <p:cNvPr id="90115" name="Text Placeholder 2"/>
          <p:cNvSpPr>
            <a:spLocks noGrp="1"/>
          </p:cNvSpPr>
          <p:nvPr>
            <p:ph type="body" idx="1"/>
          </p:nvPr>
        </p:nvSpPr>
        <p:spPr/>
        <p:txBody>
          <a:bodyPr/>
          <a:lstStyle/>
          <a:p>
            <a:pPr eaLnBrk="1" hangingPunct="1">
              <a:lnSpc>
                <a:spcPct val="90000"/>
              </a:lnSpc>
            </a:pPr>
            <a:r>
              <a:rPr lang="en-US" altLang="en-US" sz="2100" smtClean="0">
                <a:solidFill>
                  <a:srgbClr val="000000"/>
                </a:solidFill>
                <a:latin typeface="Times New Roman" panose="02020603050405020304" pitchFamily="18" charset="0"/>
              </a:rPr>
              <a:t>Do not call overridable methods from constructors. </a:t>
            </a:r>
          </a:p>
          <a:p>
            <a:pPr eaLnBrk="1" hangingPunct="1">
              <a:lnSpc>
                <a:spcPct val="90000"/>
              </a:lnSpc>
            </a:pPr>
            <a:r>
              <a:rPr lang="en-US" altLang="en-US" sz="2100" smtClean="0">
                <a:solidFill>
                  <a:srgbClr val="000000"/>
                </a:solidFill>
                <a:latin typeface="Times New Roman" panose="02020603050405020304" pitchFamily="18" charset="0"/>
              </a:rPr>
              <a:t>When creating a </a:t>
            </a:r>
            <a:r>
              <a:rPr lang="en-US" altLang="en-US" sz="2100" i="1" smtClean="0">
                <a:solidFill>
                  <a:srgbClr val="000000"/>
                </a:solidFill>
                <a:latin typeface="Times New Roman" panose="02020603050405020304" pitchFamily="18" charset="0"/>
              </a:rPr>
              <a:t>subclass</a:t>
            </a:r>
            <a:r>
              <a:rPr lang="en-US" altLang="en-US" sz="2100" smtClean="0">
                <a:solidFill>
                  <a:srgbClr val="000000"/>
                </a:solidFill>
                <a:latin typeface="Times New Roman" panose="02020603050405020304" pitchFamily="18" charset="0"/>
              </a:rPr>
              <a:t> object, this could lead to an overridden method being called before the </a:t>
            </a:r>
            <a:r>
              <a:rPr lang="en-US" altLang="en-US" sz="2100" i="1" smtClean="0">
                <a:solidFill>
                  <a:srgbClr val="000000"/>
                </a:solidFill>
                <a:latin typeface="Times New Roman" panose="02020603050405020304" pitchFamily="18" charset="0"/>
              </a:rPr>
              <a:t>subclass</a:t>
            </a:r>
            <a:r>
              <a:rPr lang="en-US" altLang="en-US" sz="2100" smtClean="0">
                <a:solidFill>
                  <a:srgbClr val="000000"/>
                </a:solidFill>
                <a:latin typeface="Times New Roman" panose="02020603050405020304" pitchFamily="18" charset="0"/>
              </a:rPr>
              <a:t> object is fully initialized. </a:t>
            </a:r>
          </a:p>
          <a:p>
            <a:pPr eaLnBrk="1" hangingPunct="1">
              <a:lnSpc>
                <a:spcPct val="90000"/>
              </a:lnSpc>
            </a:pPr>
            <a:r>
              <a:rPr lang="en-US" altLang="en-US" sz="2100" smtClean="0">
                <a:solidFill>
                  <a:srgbClr val="000000"/>
                </a:solidFill>
                <a:latin typeface="Times New Roman" panose="02020603050405020304" pitchFamily="18" charset="0"/>
              </a:rPr>
              <a:t>Recall that when you construct a </a:t>
            </a:r>
            <a:r>
              <a:rPr lang="en-US" altLang="en-US" sz="2100" i="1" smtClean="0">
                <a:solidFill>
                  <a:srgbClr val="000000"/>
                </a:solidFill>
                <a:latin typeface="Times New Roman" panose="02020603050405020304" pitchFamily="18" charset="0"/>
              </a:rPr>
              <a:t>subclass</a:t>
            </a:r>
            <a:r>
              <a:rPr lang="en-US" altLang="en-US" sz="2100" smtClean="0">
                <a:solidFill>
                  <a:srgbClr val="000000"/>
                </a:solidFill>
                <a:latin typeface="Times New Roman" panose="02020603050405020304" pitchFamily="18" charset="0"/>
              </a:rPr>
              <a:t> object, its constructor first calls one of the direct </a:t>
            </a:r>
            <a:r>
              <a:rPr lang="en-US" altLang="en-US" sz="2100" i="1" smtClean="0">
                <a:solidFill>
                  <a:srgbClr val="000000"/>
                </a:solidFill>
                <a:latin typeface="Times New Roman" panose="02020603050405020304" pitchFamily="18" charset="0"/>
              </a:rPr>
              <a:t>superclass’s</a:t>
            </a:r>
            <a:r>
              <a:rPr lang="en-US" altLang="en-US" sz="2100" smtClean="0">
                <a:solidFill>
                  <a:srgbClr val="000000"/>
                </a:solidFill>
                <a:latin typeface="Times New Roman" panose="02020603050405020304" pitchFamily="18" charset="0"/>
              </a:rPr>
              <a:t> constructors. </a:t>
            </a:r>
          </a:p>
          <a:p>
            <a:pPr eaLnBrk="1" hangingPunct="1">
              <a:lnSpc>
                <a:spcPct val="90000"/>
              </a:lnSpc>
            </a:pPr>
            <a:r>
              <a:rPr lang="en-US" altLang="en-US" sz="2100" smtClean="0">
                <a:solidFill>
                  <a:srgbClr val="000000"/>
                </a:solidFill>
                <a:latin typeface="Times New Roman" panose="02020603050405020304" pitchFamily="18" charset="0"/>
              </a:rPr>
              <a:t>If the </a:t>
            </a:r>
            <a:r>
              <a:rPr lang="en-US" altLang="en-US" sz="2100" i="1" smtClean="0">
                <a:solidFill>
                  <a:srgbClr val="000000"/>
                </a:solidFill>
                <a:latin typeface="Times New Roman" panose="02020603050405020304" pitchFamily="18" charset="0"/>
              </a:rPr>
              <a:t>superclass</a:t>
            </a:r>
            <a:r>
              <a:rPr lang="en-US" altLang="en-US" sz="2100" smtClean="0">
                <a:solidFill>
                  <a:srgbClr val="000000"/>
                </a:solidFill>
                <a:latin typeface="Times New Roman" panose="02020603050405020304" pitchFamily="18" charset="0"/>
              </a:rPr>
              <a:t> constructor calls an overridable method, the </a:t>
            </a:r>
            <a:r>
              <a:rPr lang="en-US" altLang="en-US" sz="2100" i="1" smtClean="0">
                <a:solidFill>
                  <a:srgbClr val="000000"/>
                </a:solidFill>
                <a:latin typeface="Times New Roman" panose="02020603050405020304" pitchFamily="18" charset="0"/>
              </a:rPr>
              <a:t>subclass’s</a:t>
            </a:r>
            <a:r>
              <a:rPr lang="en-US" altLang="en-US" sz="2100" smtClean="0">
                <a:solidFill>
                  <a:srgbClr val="000000"/>
                </a:solidFill>
                <a:latin typeface="Times New Roman" panose="02020603050405020304" pitchFamily="18" charset="0"/>
              </a:rPr>
              <a:t> version of that method will be called by the </a:t>
            </a:r>
            <a:r>
              <a:rPr lang="en-US" altLang="en-US" sz="2100" i="1" smtClean="0">
                <a:solidFill>
                  <a:srgbClr val="000000"/>
                </a:solidFill>
                <a:latin typeface="Times New Roman" panose="02020603050405020304" pitchFamily="18" charset="0"/>
              </a:rPr>
              <a:t>superclass</a:t>
            </a:r>
            <a:r>
              <a:rPr lang="en-US" altLang="en-US" sz="2100" smtClean="0">
                <a:solidFill>
                  <a:srgbClr val="000000"/>
                </a:solidFill>
                <a:latin typeface="Times New Roman" panose="02020603050405020304" pitchFamily="18" charset="0"/>
              </a:rPr>
              <a:t> constructor—before the </a:t>
            </a:r>
            <a:r>
              <a:rPr lang="en-US" altLang="en-US" sz="2100" i="1" smtClean="0">
                <a:solidFill>
                  <a:srgbClr val="000000"/>
                </a:solidFill>
                <a:latin typeface="Times New Roman" panose="02020603050405020304" pitchFamily="18" charset="0"/>
              </a:rPr>
              <a:t>subclass</a:t>
            </a:r>
            <a:r>
              <a:rPr lang="en-US" altLang="en-US" sz="2100" smtClean="0">
                <a:solidFill>
                  <a:srgbClr val="000000"/>
                </a:solidFill>
                <a:latin typeface="Times New Roman" panose="02020603050405020304" pitchFamily="18" charset="0"/>
              </a:rPr>
              <a:t> constructor’s body has a chance to execute. </a:t>
            </a:r>
          </a:p>
          <a:p>
            <a:pPr eaLnBrk="1" hangingPunct="1">
              <a:lnSpc>
                <a:spcPct val="90000"/>
              </a:lnSpc>
            </a:pPr>
            <a:r>
              <a:rPr lang="en-US" altLang="en-US" sz="2100" smtClean="0">
                <a:solidFill>
                  <a:srgbClr val="000000"/>
                </a:solidFill>
                <a:latin typeface="Times New Roman" panose="02020603050405020304" pitchFamily="18" charset="0"/>
              </a:rPr>
              <a:t>This could lead to subtle, difficult-to-detect errors if the </a:t>
            </a:r>
            <a:r>
              <a:rPr lang="en-US" altLang="en-US" sz="2100" i="1" smtClean="0">
                <a:solidFill>
                  <a:srgbClr val="000000"/>
                </a:solidFill>
                <a:latin typeface="Times New Roman" panose="02020603050405020304" pitchFamily="18" charset="0"/>
              </a:rPr>
              <a:t>subclass</a:t>
            </a:r>
            <a:r>
              <a:rPr lang="en-US" altLang="en-US" sz="2100" smtClean="0">
                <a:solidFill>
                  <a:srgbClr val="000000"/>
                </a:solidFill>
                <a:latin typeface="Times New Roman" panose="02020603050405020304" pitchFamily="18" charset="0"/>
              </a:rPr>
              <a:t> method that was called depends on initialization that has not yet been performed in the </a:t>
            </a:r>
            <a:r>
              <a:rPr lang="en-US" altLang="en-US" sz="2100" i="1" smtClean="0">
                <a:solidFill>
                  <a:srgbClr val="000000"/>
                </a:solidFill>
                <a:latin typeface="Times New Roman" panose="02020603050405020304" pitchFamily="18" charset="0"/>
              </a:rPr>
              <a:t>subclass</a:t>
            </a:r>
            <a:r>
              <a:rPr lang="en-US" altLang="en-US" sz="2100" smtClean="0">
                <a:solidFill>
                  <a:srgbClr val="000000"/>
                </a:solidFill>
                <a:latin typeface="Times New Roman" panose="02020603050405020304" pitchFamily="18" charset="0"/>
              </a:rPr>
              <a:t> constructor’s body.</a:t>
            </a:r>
          </a:p>
          <a:p>
            <a:pPr eaLnBrk="1" hangingPunct="1">
              <a:lnSpc>
                <a:spcPct val="90000"/>
              </a:lnSpc>
            </a:pPr>
            <a:r>
              <a:rPr lang="en-US" altLang="en-US" sz="2100" smtClean="0">
                <a:solidFill>
                  <a:srgbClr val="000000"/>
                </a:solidFill>
                <a:latin typeface="Times New Roman" panose="02020603050405020304" pitchFamily="18" charset="0"/>
              </a:rPr>
              <a:t>It’s acceptable to call a </a:t>
            </a:r>
            <a:r>
              <a:rPr lang="en-US" altLang="en-US" sz="2100" smtClean="0">
                <a:solidFill>
                  <a:srgbClr val="000000"/>
                </a:solidFill>
                <a:latin typeface="Lucida Console" panose="020B0609040504020204" pitchFamily="49" charset="0"/>
              </a:rPr>
              <a:t>static</a:t>
            </a:r>
            <a:r>
              <a:rPr lang="en-US" altLang="en-US" sz="2100" smtClean="0">
                <a:solidFill>
                  <a:srgbClr val="000000"/>
                </a:solidFill>
                <a:latin typeface="Times New Roman" panose="02020603050405020304" pitchFamily="18" charset="0"/>
              </a:rPr>
              <a:t> method from a constructor.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10.9  </a:t>
            </a:r>
            <a:r>
              <a:rPr lang="en-US" dirty="0" smtClean="0">
                <a:solidFill>
                  <a:srgbClr val="3380E6"/>
                </a:solidFill>
                <a:latin typeface="Arial"/>
              </a:rPr>
              <a:t>Creating and Using Interfaces</a:t>
            </a:r>
          </a:p>
        </p:txBody>
      </p:sp>
      <p:sp>
        <p:nvSpPr>
          <p:cNvPr id="91139" name="Text Placeholder 2"/>
          <p:cNvSpPr>
            <a:spLocks noGrp="1"/>
          </p:cNvSpPr>
          <p:nvPr>
            <p:ph type="body" idx="1"/>
          </p:nvPr>
        </p:nvSpPr>
        <p:spPr/>
        <p:txBody>
          <a:bodyPr>
            <a:normAutofit lnSpcReduction="10000"/>
          </a:bodyPr>
          <a:lstStyle/>
          <a:p>
            <a:pPr eaLnBrk="1" hangingPunct="1">
              <a:lnSpc>
                <a:spcPct val="90000"/>
              </a:lnSpc>
            </a:pPr>
            <a:r>
              <a:rPr lang="en-US" altLang="en-US" sz="2500" smtClean="0">
                <a:solidFill>
                  <a:srgbClr val="000000"/>
                </a:solidFill>
                <a:latin typeface="Times New Roman" panose="02020603050405020304" pitchFamily="18" charset="0"/>
              </a:rPr>
              <a:t>Our next example reexamines the payroll system of Section 10.5. </a:t>
            </a:r>
          </a:p>
          <a:p>
            <a:pPr eaLnBrk="1" hangingPunct="1">
              <a:lnSpc>
                <a:spcPct val="90000"/>
              </a:lnSpc>
            </a:pPr>
            <a:r>
              <a:rPr lang="en-US" altLang="en-US" sz="2500" smtClean="0">
                <a:solidFill>
                  <a:srgbClr val="000000"/>
                </a:solidFill>
                <a:latin typeface="Times New Roman" panose="02020603050405020304" pitchFamily="18" charset="0"/>
              </a:rPr>
              <a:t>Suppose that the company involved wishes to perform several accounting operations in a single accounts payable application</a:t>
            </a:r>
          </a:p>
          <a:p>
            <a:pPr lvl="1" eaLnBrk="1" hangingPunct="1">
              <a:lnSpc>
                <a:spcPct val="90000"/>
              </a:lnSpc>
            </a:pPr>
            <a:r>
              <a:rPr lang="en-US" altLang="en-US" sz="2100" smtClean="0">
                <a:solidFill>
                  <a:srgbClr val="000000"/>
                </a:solidFill>
                <a:latin typeface="Times New Roman" panose="02020603050405020304" pitchFamily="18" charset="0"/>
              </a:rPr>
              <a:t>Calculating the earnings that must be paid to each employee </a:t>
            </a:r>
          </a:p>
          <a:p>
            <a:pPr lvl="1" eaLnBrk="1" hangingPunct="1">
              <a:lnSpc>
                <a:spcPct val="90000"/>
              </a:lnSpc>
            </a:pPr>
            <a:r>
              <a:rPr lang="en-US" altLang="en-US" sz="2100" smtClean="0">
                <a:solidFill>
                  <a:srgbClr val="000000"/>
                </a:solidFill>
                <a:latin typeface="Times New Roman" panose="02020603050405020304" pitchFamily="18" charset="0"/>
              </a:rPr>
              <a:t>Calculate the payment due on each of several invoices (i.e., bills for goods purchased)</a:t>
            </a:r>
          </a:p>
          <a:p>
            <a:pPr eaLnBrk="1" hangingPunct="1">
              <a:lnSpc>
                <a:spcPct val="90000"/>
              </a:lnSpc>
            </a:pPr>
            <a:r>
              <a:rPr lang="en-US" altLang="en-US" sz="2500" smtClean="0">
                <a:solidFill>
                  <a:srgbClr val="000000"/>
                </a:solidFill>
                <a:latin typeface="Times New Roman" panose="02020603050405020304" pitchFamily="18" charset="0"/>
              </a:rPr>
              <a:t>Both operations have to do with obtaining some kind of payment amount. </a:t>
            </a:r>
          </a:p>
          <a:p>
            <a:pPr lvl="1" eaLnBrk="1" hangingPunct="1">
              <a:lnSpc>
                <a:spcPct val="90000"/>
              </a:lnSpc>
            </a:pPr>
            <a:r>
              <a:rPr lang="en-US" altLang="en-US" sz="2100" smtClean="0">
                <a:solidFill>
                  <a:srgbClr val="000000"/>
                </a:solidFill>
                <a:latin typeface="Times New Roman" panose="02020603050405020304" pitchFamily="18" charset="0"/>
              </a:rPr>
              <a:t>For an employee, the payment refers to the employee’s earnings. </a:t>
            </a:r>
          </a:p>
          <a:p>
            <a:pPr lvl="1" eaLnBrk="1" hangingPunct="1">
              <a:lnSpc>
                <a:spcPct val="90000"/>
              </a:lnSpc>
            </a:pPr>
            <a:r>
              <a:rPr lang="en-US" altLang="en-US" sz="2100" smtClean="0">
                <a:solidFill>
                  <a:srgbClr val="000000"/>
                </a:solidFill>
                <a:latin typeface="Times New Roman" panose="02020603050405020304" pitchFamily="18" charset="0"/>
              </a:rPr>
              <a:t>For an invoice, the payment refers to the total cost of the goods listed on the invoice.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10.9  </a:t>
            </a:r>
            <a:r>
              <a:rPr lang="en-US" dirty="0">
                <a:solidFill>
                  <a:srgbClr val="3380E6"/>
                </a:solidFill>
                <a:latin typeface="Arial"/>
              </a:rPr>
              <a:t>Creating and Using </a:t>
            </a:r>
            <a:r>
              <a:rPr lang="en-US" dirty="0" smtClean="0">
                <a:solidFill>
                  <a:srgbClr val="3380E6"/>
                </a:solidFill>
                <a:latin typeface="Arial"/>
              </a:rPr>
              <a:t>Interfaces (Cont.)</a:t>
            </a:r>
          </a:p>
        </p:txBody>
      </p:sp>
      <p:sp>
        <p:nvSpPr>
          <p:cNvPr id="92163" name="Text Placeholder 2"/>
          <p:cNvSpPr>
            <a:spLocks noGrp="1"/>
          </p:cNvSpPr>
          <p:nvPr>
            <p:ph type="body" idx="1"/>
          </p:nvPr>
        </p:nvSpPr>
        <p:spPr/>
        <p:txBody>
          <a:bodyPr/>
          <a:lstStyle/>
          <a:p>
            <a:pPr eaLnBrk="1" hangingPunct="1"/>
            <a:r>
              <a:rPr lang="en-US" altLang="en-US" smtClean="0">
                <a:solidFill>
                  <a:srgbClr val="0000FF"/>
                </a:solidFill>
                <a:latin typeface="Times New Roman" panose="02020603050405020304" pitchFamily="18" charset="0"/>
              </a:rPr>
              <a:t>Interfaces</a:t>
            </a:r>
            <a:r>
              <a:rPr lang="en-US" altLang="en-US" smtClean="0">
                <a:solidFill>
                  <a:srgbClr val="000000"/>
                </a:solidFill>
                <a:latin typeface="Times New Roman" panose="02020603050405020304" pitchFamily="18" charset="0"/>
              </a:rPr>
              <a:t> offer a capability requiring that unrelated classes implement a set of common methods.</a:t>
            </a:r>
          </a:p>
          <a:p>
            <a:pPr eaLnBrk="1" hangingPunct="1"/>
            <a:r>
              <a:rPr lang="en-US" altLang="en-US" smtClean="0">
                <a:solidFill>
                  <a:srgbClr val="000000"/>
                </a:solidFill>
                <a:latin typeface="Times New Roman" panose="02020603050405020304" pitchFamily="18" charset="0"/>
              </a:rPr>
              <a:t>Interfaces define and standardize the ways in which things such as people and systems can interact with one another. </a:t>
            </a:r>
          </a:p>
          <a:p>
            <a:pPr lvl="1" eaLnBrk="1" hangingPunct="1"/>
            <a:r>
              <a:rPr lang="en-US" altLang="en-US" smtClean="0">
                <a:solidFill>
                  <a:srgbClr val="000000"/>
                </a:solidFill>
                <a:latin typeface="Times New Roman" panose="02020603050405020304" pitchFamily="18" charset="0"/>
              </a:rPr>
              <a:t>Example: The controls on a radio serve as an interface between radio users and a radio’s internal components. </a:t>
            </a:r>
          </a:p>
          <a:p>
            <a:pPr lvl="1" eaLnBrk="1" hangingPunct="1"/>
            <a:r>
              <a:rPr lang="en-US" altLang="en-US" smtClean="0">
                <a:solidFill>
                  <a:srgbClr val="000000"/>
                </a:solidFill>
                <a:latin typeface="Times New Roman" panose="02020603050405020304" pitchFamily="18" charset="0"/>
              </a:rPr>
              <a:t>Can perform only a limited set of operations (e.g., change the station, adjust the volume, choose between AM and FM)</a:t>
            </a:r>
          </a:p>
          <a:p>
            <a:pPr lvl="1" eaLnBrk="1" hangingPunct="1"/>
            <a:r>
              <a:rPr lang="en-US" altLang="en-US" smtClean="0">
                <a:solidFill>
                  <a:srgbClr val="000000"/>
                </a:solidFill>
                <a:latin typeface="Times New Roman" panose="02020603050405020304" pitchFamily="18" charset="0"/>
              </a:rPr>
              <a:t>Different radios may implement the controls in different ways (e.g., using push buttons, dials, voice commands).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10.9  </a:t>
            </a:r>
            <a:r>
              <a:rPr lang="en-US" dirty="0">
                <a:solidFill>
                  <a:srgbClr val="3380E6"/>
                </a:solidFill>
                <a:latin typeface="Arial"/>
              </a:rPr>
              <a:t>Creating and Using </a:t>
            </a:r>
            <a:r>
              <a:rPr lang="en-US" dirty="0" smtClean="0">
                <a:solidFill>
                  <a:srgbClr val="3380E6"/>
                </a:solidFill>
                <a:latin typeface="Arial"/>
              </a:rPr>
              <a:t>Interfaces (Cont.)</a:t>
            </a:r>
          </a:p>
        </p:txBody>
      </p:sp>
      <p:sp>
        <p:nvSpPr>
          <p:cNvPr id="9318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The interface specifies </a:t>
            </a:r>
            <a:r>
              <a:rPr lang="en-US" altLang="en-US" i="1" smtClean="0">
                <a:solidFill>
                  <a:srgbClr val="000000"/>
                </a:solidFill>
                <a:latin typeface="Times New Roman" panose="02020603050405020304" pitchFamily="18" charset="0"/>
              </a:rPr>
              <a:t>what </a:t>
            </a:r>
            <a:r>
              <a:rPr lang="en-US" altLang="en-US" smtClean="0">
                <a:solidFill>
                  <a:srgbClr val="000000"/>
                </a:solidFill>
                <a:latin typeface="Times New Roman" panose="02020603050405020304" pitchFamily="18" charset="0"/>
              </a:rPr>
              <a:t>operations a radio must permit users to perform but does not specify </a:t>
            </a:r>
            <a:r>
              <a:rPr lang="en-US" altLang="en-US" i="1" smtClean="0">
                <a:solidFill>
                  <a:srgbClr val="000000"/>
                </a:solidFill>
                <a:latin typeface="Times New Roman" panose="02020603050405020304" pitchFamily="18" charset="0"/>
              </a:rPr>
              <a:t>how </a:t>
            </a:r>
            <a:r>
              <a:rPr lang="en-US" altLang="en-US" smtClean="0">
                <a:solidFill>
                  <a:srgbClr val="000000"/>
                </a:solidFill>
                <a:latin typeface="Times New Roman" panose="02020603050405020304" pitchFamily="18" charset="0"/>
              </a:rPr>
              <a:t>the operations are performed. </a:t>
            </a:r>
          </a:p>
          <a:p>
            <a:pPr eaLnBrk="1" hangingPunct="1"/>
            <a:r>
              <a:rPr lang="en-US" altLang="en-US" smtClean="0">
                <a:solidFill>
                  <a:srgbClr val="000000"/>
                </a:solidFill>
                <a:latin typeface="Times New Roman" panose="02020603050405020304" pitchFamily="18" charset="0"/>
              </a:rPr>
              <a:t>A Java interface describes a set of methods that can be called on an object.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10.9  </a:t>
            </a:r>
            <a:r>
              <a:rPr lang="en-US" dirty="0">
                <a:solidFill>
                  <a:srgbClr val="3380E6"/>
                </a:solidFill>
                <a:latin typeface="Arial"/>
              </a:rPr>
              <a:t>Creating and Using Interfaces</a:t>
            </a:r>
            <a:r>
              <a:rPr lang="en-US" dirty="0" smtClean="0">
                <a:solidFill>
                  <a:srgbClr val="3380E6"/>
                </a:solidFill>
                <a:latin typeface="Arial"/>
              </a:rPr>
              <a:t> (Cont.)</a:t>
            </a:r>
          </a:p>
        </p:txBody>
      </p:sp>
      <p:sp>
        <p:nvSpPr>
          <p:cNvPr id="9421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An </a:t>
            </a:r>
            <a:r>
              <a:rPr lang="en-US" altLang="en-US" smtClean="0">
                <a:solidFill>
                  <a:srgbClr val="0000FF"/>
                </a:solidFill>
                <a:latin typeface="Times New Roman" panose="02020603050405020304" pitchFamily="18" charset="0"/>
              </a:rPr>
              <a:t>interface declaration</a:t>
            </a:r>
            <a:r>
              <a:rPr lang="en-US" altLang="en-US" smtClean="0">
                <a:solidFill>
                  <a:srgbClr val="000000"/>
                </a:solidFill>
                <a:latin typeface="Times New Roman" panose="02020603050405020304" pitchFamily="18" charset="0"/>
              </a:rPr>
              <a:t> begins with the keyword </a:t>
            </a:r>
            <a:r>
              <a:rPr lang="en-US" altLang="en-US" smtClean="0">
                <a:solidFill>
                  <a:srgbClr val="0000FF"/>
                </a:solidFill>
                <a:latin typeface="LucidaSansTypewriter" pitchFamily="49" charset="0"/>
              </a:rPr>
              <a:t>interface</a:t>
            </a:r>
            <a:r>
              <a:rPr lang="en-US" altLang="en-US" smtClean="0">
                <a:solidFill>
                  <a:srgbClr val="000000"/>
                </a:solidFill>
                <a:latin typeface="Times New Roman" panose="02020603050405020304" pitchFamily="18" charset="0"/>
              </a:rPr>
              <a:t> and contains only constants and </a:t>
            </a:r>
            <a:r>
              <a:rPr lang="en-US" altLang="en-US" smtClean="0">
                <a:solidFill>
                  <a:srgbClr val="000000"/>
                </a:solidFill>
                <a:latin typeface="Lucida Console" panose="020B0609040504020204" pitchFamily="49" charset="0"/>
              </a:rPr>
              <a:t>abstract</a:t>
            </a:r>
            <a:r>
              <a:rPr lang="en-US" altLang="en-US" smtClean="0">
                <a:solidFill>
                  <a:srgbClr val="000000"/>
                </a:solidFill>
                <a:latin typeface="Times New Roman" panose="02020603050405020304" pitchFamily="18" charset="0"/>
              </a:rPr>
              <a:t> methods. </a:t>
            </a:r>
          </a:p>
          <a:p>
            <a:pPr lvl="1" eaLnBrk="1" hangingPunct="1"/>
            <a:r>
              <a:rPr lang="en-US" altLang="en-US" smtClean="0">
                <a:solidFill>
                  <a:srgbClr val="000000"/>
                </a:solidFill>
                <a:latin typeface="Times New Roman" panose="02020603050405020304" pitchFamily="18" charset="0"/>
              </a:rPr>
              <a:t>All interface members </a:t>
            </a:r>
            <a:r>
              <a:rPr lang="en-US" altLang="en-US" i="1" smtClean="0">
                <a:solidFill>
                  <a:srgbClr val="000000"/>
                </a:solidFill>
                <a:latin typeface="Times New Roman" panose="02020603050405020304" pitchFamily="18" charset="0"/>
              </a:rPr>
              <a:t>must</a:t>
            </a:r>
            <a:r>
              <a:rPr lang="en-US" altLang="en-US" smtClean="0">
                <a:solidFill>
                  <a:srgbClr val="000000"/>
                </a:solidFill>
                <a:latin typeface="Times New Roman" panose="02020603050405020304" pitchFamily="18" charset="0"/>
              </a:rPr>
              <a:t> be </a:t>
            </a:r>
            <a:r>
              <a:rPr lang="en-US" altLang="en-US" smtClean="0">
                <a:solidFill>
                  <a:srgbClr val="000000"/>
                </a:solidFill>
                <a:latin typeface="Lucida Console" panose="020B0609040504020204" pitchFamily="49" charset="0"/>
              </a:rPr>
              <a:t>public</a:t>
            </a:r>
            <a:r>
              <a:rPr lang="en-US" altLang="en-US" smtClean="0">
                <a:solidFill>
                  <a:srgbClr val="000000"/>
                </a:solidFill>
                <a:latin typeface="Times New Roman" panose="02020603050405020304" pitchFamily="18" charset="0"/>
              </a:rPr>
              <a:t>.</a:t>
            </a:r>
          </a:p>
          <a:p>
            <a:pPr lvl="1" eaLnBrk="1" hangingPunct="1"/>
            <a:r>
              <a:rPr lang="en-US" altLang="en-US" smtClean="0">
                <a:solidFill>
                  <a:srgbClr val="000000"/>
                </a:solidFill>
                <a:latin typeface="Times New Roman" panose="02020603050405020304" pitchFamily="18" charset="0"/>
              </a:rPr>
              <a:t>Interfaces may not specify any implementation details, such as concrete method declarations and instance variables. </a:t>
            </a:r>
          </a:p>
          <a:p>
            <a:pPr lvl="1" eaLnBrk="1" hangingPunct="1"/>
            <a:r>
              <a:rPr lang="en-US" altLang="en-US" smtClean="0">
                <a:solidFill>
                  <a:srgbClr val="000000"/>
                </a:solidFill>
                <a:latin typeface="Times New Roman" panose="02020603050405020304" pitchFamily="18" charset="0"/>
              </a:rPr>
              <a:t>All methods declared in an interface are implicitly </a:t>
            </a:r>
            <a:r>
              <a:rPr lang="en-US" altLang="en-US" smtClean="0">
                <a:solidFill>
                  <a:srgbClr val="000000"/>
                </a:solidFill>
                <a:latin typeface="Lucida Console" panose="020B0609040504020204" pitchFamily="49" charset="0"/>
              </a:rPr>
              <a:t>public</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abstract</a:t>
            </a:r>
            <a:r>
              <a:rPr lang="en-US" altLang="en-US" smtClean="0">
                <a:solidFill>
                  <a:srgbClr val="000000"/>
                </a:solidFill>
                <a:latin typeface="Times New Roman" panose="02020603050405020304" pitchFamily="18" charset="0"/>
              </a:rPr>
              <a:t> methods.</a:t>
            </a:r>
          </a:p>
          <a:p>
            <a:pPr lvl="1" eaLnBrk="1" hangingPunct="1"/>
            <a:r>
              <a:rPr lang="en-US" altLang="en-US" smtClean="0">
                <a:solidFill>
                  <a:srgbClr val="000000"/>
                </a:solidFill>
                <a:latin typeface="Times New Roman" panose="02020603050405020304" pitchFamily="18" charset="0"/>
              </a:rPr>
              <a:t>All fields are implicitly </a:t>
            </a:r>
            <a:r>
              <a:rPr lang="en-US" altLang="en-US" smtClean="0">
                <a:solidFill>
                  <a:srgbClr val="000000"/>
                </a:solidFill>
                <a:latin typeface="Lucida Console" panose="020B0609040504020204" pitchFamily="49" charset="0"/>
              </a:rPr>
              <a:t>public</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 descr="jhtp_10_OOPPolymorphism_Page_4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10.1  </a:t>
            </a:r>
            <a:r>
              <a:rPr lang="en-US" smtClean="0">
                <a:solidFill>
                  <a:srgbClr val="3380E6"/>
                </a:solidFill>
                <a:latin typeface="Arial"/>
              </a:rPr>
              <a:t>Introduction (Cont.)</a:t>
            </a:r>
          </a:p>
        </p:txBody>
      </p:sp>
      <p:sp>
        <p:nvSpPr>
          <p:cNvPr id="1945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The chapter continues with an introduction to Java </a:t>
            </a:r>
            <a:r>
              <a:rPr lang="en-US" altLang="en-US" i="1" smtClean="0">
                <a:solidFill>
                  <a:srgbClr val="000000"/>
                </a:solidFill>
                <a:latin typeface="Times New Roman" panose="02020603050405020304" pitchFamily="18" charset="0"/>
              </a:rPr>
              <a:t>interfaces</a:t>
            </a:r>
            <a:r>
              <a:rPr lang="en-US" altLang="en-US" smtClean="0">
                <a:solidFill>
                  <a:srgbClr val="000000"/>
                </a:solidFill>
                <a:latin typeface="Times New Roman" panose="02020603050405020304" pitchFamily="18" charset="0"/>
              </a:rPr>
              <a:t>, which are particularly useful for assigning </a:t>
            </a:r>
            <a:r>
              <a:rPr lang="en-US" altLang="en-US" i="1" smtClean="0">
                <a:solidFill>
                  <a:srgbClr val="000000"/>
                </a:solidFill>
                <a:latin typeface="Times New Roman" panose="02020603050405020304" pitchFamily="18" charset="0"/>
              </a:rPr>
              <a:t>common</a:t>
            </a:r>
            <a:r>
              <a:rPr lang="en-US" altLang="en-US" smtClean="0">
                <a:solidFill>
                  <a:srgbClr val="000000"/>
                </a:solidFill>
                <a:latin typeface="Times New Roman" panose="02020603050405020304" pitchFamily="18" charset="0"/>
              </a:rPr>
              <a:t> functionality to possibly unrelated classes.  </a:t>
            </a:r>
          </a:p>
          <a:p>
            <a:pPr eaLnBrk="1" hangingPunct="1"/>
            <a:r>
              <a:rPr lang="en-US" altLang="en-US" smtClean="0">
                <a:solidFill>
                  <a:srgbClr val="000000"/>
                </a:solidFill>
                <a:latin typeface="Times New Roman" panose="02020603050405020304" pitchFamily="18" charset="0"/>
              </a:rPr>
              <a:t>This allows objects of these classes to be processed polymorphically—objects of classes that </a:t>
            </a:r>
            <a:r>
              <a:rPr lang="en-US" altLang="en-US" smtClean="0">
                <a:solidFill>
                  <a:srgbClr val="0000FF"/>
                </a:solidFill>
                <a:latin typeface="Times New Roman" panose="02020603050405020304" pitchFamily="18" charset="0"/>
              </a:rPr>
              <a:t>implement</a:t>
            </a:r>
            <a:r>
              <a:rPr lang="en-US" altLang="en-US" smtClean="0">
                <a:solidFill>
                  <a:srgbClr val="000000"/>
                </a:solidFill>
                <a:latin typeface="Times New Roman" panose="02020603050405020304" pitchFamily="18" charset="0"/>
              </a:rPr>
              <a:t> the </a:t>
            </a:r>
            <a:r>
              <a:rPr lang="en-US" altLang="en-US" i="1" smtClean="0">
                <a:solidFill>
                  <a:srgbClr val="000000"/>
                </a:solidFill>
                <a:latin typeface="Times New Roman" panose="02020603050405020304" pitchFamily="18" charset="0"/>
              </a:rPr>
              <a:t>same</a:t>
            </a:r>
            <a:r>
              <a:rPr lang="en-US" altLang="en-US" smtClean="0">
                <a:solidFill>
                  <a:srgbClr val="000000"/>
                </a:solidFill>
                <a:latin typeface="Times New Roman" panose="02020603050405020304" pitchFamily="18" charset="0"/>
              </a:rPr>
              <a:t> interface can respond to all of the interface method calls.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10.9  </a:t>
            </a:r>
            <a:r>
              <a:rPr lang="en-US" dirty="0">
                <a:solidFill>
                  <a:srgbClr val="3380E6"/>
                </a:solidFill>
                <a:latin typeface="Arial"/>
              </a:rPr>
              <a:t>Creating and Using Interfaces</a:t>
            </a:r>
            <a:r>
              <a:rPr lang="en-US" dirty="0" smtClean="0">
                <a:solidFill>
                  <a:srgbClr val="3380E6"/>
                </a:solidFill>
                <a:latin typeface="Arial"/>
              </a:rPr>
              <a:t> (Cont.)</a:t>
            </a:r>
          </a:p>
        </p:txBody>
      </p:sp>
      <p:sp>
        <p:nvSpPr>
          <p:cNvPr id="96259"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To use an interface, a concrete class must specify that it </a:t>
            </a:r>
            <a:r>
              <a:rPr lang="en-US" altLang="en-US" sz="2500" smtClean="0">
                <a:solidFill>
                  <a:srgbClr val="0000FF"/>
                </a:solidFill>
                <a:latin typeface="LucidaSansTypewriter" pitchFamily="49" charset="0"/>
              </a:rPr>
              <a:t>implements</a:t>
            </a:r>
            <a:r>
              <a:rPr lang="en-US" altLang="en-US" sz="2500" smtClean="0">
                <a:solidFill>
                  <a:srgbClr val="000000"/>
                </a:solidFill>
                <a:latin typeface="Times New Roman" panose="02020603050405020304" pitchFamily="18" charset="0"/>
              </a:rPr>
              <a:t> the interface and must declare each method in the interface with specified signature. </a:t>
            </a:r>
          </a:p>
          <a:p>
            <a:pPr lvl="1" eaLnBrk="1" hangingPunct="1">
              <a:lnSpc>
                <a:spcPct val="90000"/>
              </a:lnSpc>
            </a:pPr>
            <a:r>
              <a:rPr lang="en-US" altLang="en-US" sz="2100" smtClean="0">
                <a:solidFill>
                  <a:srgbClr val="000000"/>
                </a:solidFill>
                <a:latin typeface="Times New Roman" panose="02020603050405020304" pitchFamily="18" charset="0"/>
              </a:rPr>
              <a:t>Add the </a:t>
            </a:r>
            <a:r>
              <a:rPr lang="en-US" altLang="en-US" sz="2100" smtClean="0">
                <a:solidFill>
                  <a:srgbClr val="000000"/>
                </a:solidFill>
                <a:latin typeface="Lucida Console" panose="020B0609040504020204" pitchFamily="49" charset="0"/>
              </a:rPr>
              <a:t>implements</a:t>
            </a:r>
            <a:r>
              <a:rPr lang="en-US" altLang="en-US" sz="2100" smtClean="0">
                <a:solidFill>
                  <a:srgbClr val="000000"/>
                </a:solidFill>
                <a:latin typeface="Times New Roman" panose="02020603050405020304" pitchFamily="18" charset="0"/>
              </a:rPr>
              <a:t> keyword and the name of the interface to the end of your class declaration’s first line. </a:t>
            </a:r>
          </a:p>
          <a:p>
            <a:pPr eaLnBrk="1" hangingPunct="1">
              <a:lnSpc>
                <a:spcPct val="90000"/>
              </a:lnSpc>
            </a:pPr>
            <a:r>
              <a:rPr lang="en-US" altLang="en-US" sz="2500" smtClean="0">
                <a:solidFill>
                  <a:srgbClr val="000000"/>
                </a:solidFill>
                <a:latin typeface="Times New Roman" panose="02020603050405020304" pitchFamily="18" charset="0"/>
              </a:rPr>
              <a:t>A class that does not implement all the methods of the interface is an abstract class and must be declared </a:t>
            </a:r>
            <a:r>
              <a:rPr lang="en-US" altLang="en-US" sz="2500" smtClean="0">
                <a:solidFill>
                  <a:srgbClr val="000000"/>
                </a:solidFill>
                <a:latin typeface="Lucida Console" panose="020B0609040504020204" pitchFamily="49" charset="0"/>
              </a:rPr>
              <a:t>abstract</a:t>
            </a:r>
            <a:r>
              <a:rPr lang="en-US" altLang="en-US" sz="2500" smtClean="0">
                <a:solidFill>
                  <a:srgbClr val="000000"/>
                </a:solidFill>
                <a:latin typeface="Times New Roman" panose="02020603050405020304" pitchFamily="18" charset="0"/>
              </a:rPr>
              <a:t>. </a:t>
            </a:r>
          </a:p>
          <a:p>
            <a:pPr eaLnBrk="1" hangingPunct="1">
              <a:lnSpc>
                <a:spcPct val="90000"/>
              </a:lnSpc>
            </a:pPr>
            <a:r>
              <a:rPr lang="en-US" altLang="en-US" sz="2500" smtClean="0">
                <a:solidFill>
                  <a:srgbClr val="000000"/>
                </a:solidFill>
                <a:latin typeface="Times New Roman" panose="02020603050405020304" pitchFamily="18" charset="0"/>
              </a:rPr>
              <a:t>Implementing an interface is like signing a contract with the compiler that states, “I will declare all the methods specified by the interface or I will declare my class </a:t>
            </a:r>
            <a:r>
              <a:rPr lang="en-US" altLang="en-US" sz="2500" smtClean="0">
                <a:solidFill>
                  <a:srgbClr val="000000"/>
                </a:solidFill>
                <a:latin typeface="Lucida Console" panose="020B0609040504020204" pitchFamily="49" charset="0"/>
              </a:rPr>
              <a:t>abstract</a:t>
            </a:r>
            <a:r>
              <a:rPr lang="en-US" altLang="en-US" sz="2500" smtClean="0">
                <a:solidFill>
                  <a:srgbClr val="000000"/>
                </a:solidFill>
                <a:latin typeface="Times New Roman" panose="02020603050405020304"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jhtp_10_OOPPolymorphism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10.9  </a:t>
            </a:r>
            <a:r>
              <a:rPr lang="en-US" dirty="0">
                <a:solidFill>
                  <a:srgbClr val="3380E6"/>
                </a:solidFill>
                <a:latin typeface="Arial"/>
              </a:rPr>
              <a:t>Creating and Using Interfaces (Cont.)</a:t>
            </a:r>
            <a:endParaRPr lang="en-US" dirty="0" smtClean="0">
              <a:solidFill>
                <a:srgbClr val="3380E6"/>
              </a:solidFill>
              <a:latin typeface="Arial"/>
            </a:endParaRPr>
          </a:p>
        </p:txBody>
      </p:sp>
      <p:sp>
        <p:nvSpPr>
          <p:cNvPr id="9830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An interface is often used when disparate classes (i.e., unrelated classes) need to share common methods and constants. </a:t>
            </a:r>
          </a:p>
          <a:p>
            <a:pPr lvl="1" eaLnBrk="1" hangingPunct="1"/>
            <a:r>
              <a:rPr lang="en-US" altLang="en-US" smtClean="0">
                <a:solidFill>
                  <a:srgbClr val="000000"/>
                </a:solidFill>
                <a:latin typeface="Times New Roman" panose="02020603050405020304" pitchFamily="18" charset="0"/>
              </a:rPr>
              <a:t>Allows objects of unrelated classes to be processed </a:t>
            </a:r>
            <a:r>
              <a:rPr lang="en-US" altLang="en-US" i="1" smtClean="0">
                <a:solidFill>
                  <a:srgbClr val="000000"/>
                </a:solidFill>
                <a:latin typeface="Times New Roman" panose="02020603050405020304" pitchFamily="18" charset="0"/>
              </a:rPr>
              <a:t>polymorphically</a:t>
            </a:r>
            <a:r>
              <a:rPr lang="en-US" altLang="en-US" smtClean="0">
                <a:solidFill>
                  <a:srgbClr val="000000"/>
                </a:solidFill>
                <a:latin typeface="Times New Roman" panose="02020603050405020304" pitchFamily="18" charset="0"/>
              </a:rPr>
              <a:t> by responding to the </a:t>
            </a:r>
            <a:r>
              <a:rPr lang="en-US" altLang="en-US" i="1" smtClean="0">
                <a:solidFill>
                  <a:srgbClr val="000000"/>
                </a:solidFill>
                <a:latin typeface="Times New Roman" panose="02020603050405020304" pitchFamily="18" charset="0"/>
              </a:rPr>
              <a:t>same</a:t>
            </a:r>
            <a:r>
              <a:rPr lang="en-US" altLang="en-US" smtClean="0">
                <a:solidFill>
                  <a:srgbClr val="000000"/>
                </a:solidFill>
                <a:latin typeface="Times New Roman" panose="02020603050405020304" pitchFamily="18" charset="0"/>
              </a:rPr>
              <a:t> method calls. </a:t>
            </a:r>
          </a:p>
          <a:p>
            <a:pPr lvl="1" eaLnBrk="1" hangingPunct="1"/>
            <a:r>
              <a:rPr lang="en-US" altLang="en-US" smtClean="0">
                <a:solidFill>
                  <a:srgbClr val="000000"/>
                </a:solidFill>
                <a:latin typeface="Times New Roman" panose="02020603050405020304" pitchFamily="18" charset="0"/>
              </a:rPr>
              <a:t>You can create an interface that describes the desired functionality, then implement this interface in any classes that require that functionality.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10.9  </a:t>
            </a:r>
            <a:r>
              <a:rPr lang="en-US" dirty="0">
                <a:solidFill>
                  <a:srgbClr val="3380E6"/>
                </a:solidFill>
                <a:latin typeface="Arial"/>
              </a:rPr>
              <a:t>Creating and Using Interfaces (Cont.)</a:t>
            </a:r>
            <a:endParaRPr lang="en-US" dirty="0" smtClean="0">
              <a:solidFill>
                <a:srgbClr val="3380E6"/>
              </a:solidFill>
              <a:latin typeface="Arial"/>
            </a:endParaRPr>
          </a:p>
        </p:txBody>
      </p:sp>
      <p:sp>
        <p:nvSpPr>
          <p:cNvPr id="9933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An interface is often used in place of an </a:t>
            </a:r>
            <a:r>
              <a:rPr lang="en-US" altLang="en-US" smtClean="0">
                <a:solidFill>
                  <a:srgbClr val="000000"/>
                </a:solidFill>
                <a:latin typeface="Lucida Console" panose="020B0609040504020204" pitchFamily="49" charset="0"/>
              </a:rPr>
              <a:t>abstract</a:t>
            </a:r>
            <a:r>
              <a:rPr lang="en-US" altLang="en-US" smtClean="0">
                <a:solidFill>
                  <a:srgbClr val="000000"/>
                </a:solidFill>
                <a:latin typeface="Times New Roman" panose="02020603050405020304" pitchFamily="18" charset="0"/>
              </a:rPr>
              <a:t> class when there is no default implementation to inherit—that is, no fields and no default method implementations. </a:t>
            </a:r>
          </a:p>
          <a:p>
            <a:pPr eaLnBrk="1" hangingPunct="1"/>
            <a:r>
              <a:rPr lang="en-US" altLang="en-US" smtClean="0">
                <a:solidFill>
                  <a:srgbClr val="000000"/>
                </a:solidFill>
                <a:latin typeface="Times New Roman" panose="02020603050405020304" pitchFamily="18" charset="0"/>
              </a:rPr>
              <a:t>Like </a:t>
            </a:r>
            <a:r>
              <a:rPr lang="en-US" altLang="en-US" smtClean="0">
                <a:solidFill>
                  <a:srgbClr val="000000"/>
                </a:solidFill>
                <a:latin typeface="Lucida Console" panose="020B0609040504020204" pitchFamily="49" charset="0"/>
              </a:rPr>
              <a:t>public</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abstract</a:t>
            </a:r>
            <a:r>
              <a:rPr lang="en-US" altLang="en-US" smtClean="0">
                <a:solidFill>
                  <a:srgbClr val="000000"/>
                </a:solidFill>
                <a:latin typeface="Times New Roman" panose="02020603050405020304" pitchFamily="18" charset="0"/>
              </a:rPr>
              <a:t> classes, interfaces are typically </a:t>
            </a:r>
            <a:r>
              <a:rPr lang="en-US" altLang="en-US" smtClean="0">
                <a:solidFill>
                  <a:srgbClr val="000000"/>
                </a:solidFill>
                <a:latin typeface="Lucida Console" panose="020B0609040504020204" pitchFamily="49" charset="0"/>
              </a:rPr>
              <a:t>public</a:t>
            </a:r>
            <a:r>
              <a:rPr lang="en-US" altLang="en-US" smtClean="0">
                <a:solidFill>
                  <a:srgbClr val="000000"/>
                </a:solidFill>
                <a:latin typeface="Times New Roman" panose="02020603050405020304" pitchFamily="18" charset="0"/>
              </a:rPr>
              <a:t> types. </a:t>
            </a:r>
          </a:p>
          <a:p>
            <a:pPr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public</a:t>
            </a:r>
            <a:r>
              <a:rPr lang="en-US" altLang="en-US" smtClean="0">
                <a:solidFill>
                  <a:srgbClr val="000000"/>
                </a:solidFill>
                <a:latin typeface="Times New Roman" panose="02020603050405020304" pitchFamily="18" charset="0"/>
              </a:rPr>
              <a:t> interface must be declared in a file with the same name as the interface and the </a:t>
            </a:r>
            <a:r>
              <a:rPr lang="en-US" altLang="en-US" smtClean="0">
                <a:solidFill>
                  <a:srgbClr val="000000"/>
                </a:solidFill>
                <a:latin typeface="Lucida Console" panose="020B0609040504020204" pitchFamily="49" charset="0"/>
              </a:rPr>
              <a:t>.java</a:t>
            </a:r>
            <a:r>
              <a:rPr lang="en-US" altLang="en-US" smtClean="0">
                <a:solidFill>
                  <a:srgbClr val="000000"/>
                </a:solidFill>
                <a:latin typeface="Times New Roman" panose="02020603050405020304" pitchFamily="18" charset="0"/>
              </a:rPr>
              <a:t> filename extension.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jhtp_10_OOPPolymorphism_Page_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59D9B3"/>
                </a:solidFill>
                <a:latin typeface="Arial"/>
              </a:rPr>
              <a:t>10.9.1 </a:t>
            </a:r>
            <a:r>
              <a:rPr lang="en-US" dirty="0" smtClean="0">
                <a:solidFill>
                  <a:srgbClr val="33B38C"/>
                </a:solidFill>
                <a:latin typeface="Goudy Sans Medium"/>
              </a:rPr>
              <a:t>Developing a </a:t>
            </a:r>
            <a:r>
              <a:rPr lang="en-US" dirty="0" smtClean="0">
                <a:solidFill>
                  <a:srgbClr val="33B38C"/>
                </a:solidFill>
                <a:latin typeface="Lucida Console"/>
              </a:rPr>
              <a:t>Payable</a:t>
            </a:r>
            <a:r>
              <a:rPr lang="en-US" dirty="0" smtClean="0">
                <a:solidFill>
                  <a:srgbClr val="33B38C"/>
                </a:solidFill>
                <a:latin typeface="Goudy Sans Medium"/>
              </a:rPr>
              <a:t> Hierarchy</a:t>
            </a:r>
          </a:p>
        </p:txBody>
      </p:sp>
      <p:sp>
        <p:nvSpPr>
          <p:cNvPr id="10137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Next example builds an application that can determine payments for employees and invoices alike.</a:t>
            </a:r>
          </a:p>
          <a:p>
            <a:pPr lvl="1" eaLnBrk="1" hangingPunct="1"/>
            <a:r>
              <a:rPr lang="en-US" altLang="en-US" smtClean="0">
                <a:solidFill>
                  <a:srgbClr val="000000"/>
                </a:solidFill>
                <a:latin typeface="Times New Roman" panose="02020603050405020304" pitchFamily="18" charset="0"/>
              </a:rPr>
              <a:t>Classes </a:t>
            </a:r>
            <a:r>
              <a:rPr lang="en-US" altLang="en-US" smtClean="0">
                <a:solidFill>
                  <a:srgbClr val="000000"/>
                </a:solidFill>
                <a:latin typeface="Lucida Console" panose="020B0609040504020204" pitchFamily="49" charset="0"/>
              </a:rPr>
              <a:t>Invoice</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 both represent things for which the company must be able to calculate a payment amount. </a:t>
            </a:r>
          </a:p>
          <a:p>
            <a:pPr lvl="1" eaLnBrk="1" hangingPunct="1"/>
            <a:r>
              <a:rPr lang="en-US" altLang="en-US" smtClean="0">
                <a:solidFill>
                  <a:srgbClr val="000000"/>
                </a:solidFill>
                <a:latin typeface="Times New Roman" panose="02020603050405020304" pitchFamily="18" charset="0"/>
              </a:rPr>
              <a:t>Both classes implement the </a:t>
            </a:r>
            <a:r>
              <a:rPr lang="en-US" altLang="en-US" smtClean="0">
                <a:solidFill>
                  <a:srgbClr val="000000"/>
                </a:solidFill>
                <a:latin typeface="Lucida Console" panose="020B0609040504020204" pitchFamily="49" charset="0"/>
              </a:rPr>
              <a:t>Payable</a:t>
            </a:r>
            <a:r>
              <a:rPr lang="en-US" altLang="en-US" smtClean="0">
                <a:solidFill>
                  <a:srgbClr val="000000"/>
                </a:solidFill>
                <a:latin typeface="Times New Roman" panose="02020603050405020304" pitchFamily="18" charset="0"/>
              </a:rPr>
              <a:t> interface, so a program can invoke method </a:t>
            </a:r>
            <a:r>
              <a:rPr lang="en-US" altLang="en-US" smtClean="0">
                <a:solidFill>
                  <a:srgbClr val="000000"/>
                </a:solidFill>
                <a:latin typeface="Lucida Console" panose="020B0609040504020204" pitchFamily="49" charset="0"/>
              </a:rPr>
              <a:t>getPaymentAmount</a:t>
            </a:r>
            <a:r>
              <a:rPr lang="en-US" altLang="en-US" smtClean="0">
                <a:solidFill>
                  <a:srgbClr val="000000"/>
                </a:solidFill>
                <a:latin typeface="Times New Roman" panose="02020603050405020304" pitchFamily="18" charset="0"/>
              </a:rPr>
              <a:t> on </a:t>
            </a:r>
            <a:r>
              <a:rPr lang="en-US" altLang="en-US" smtClean="0">
                <a:solidFill>
                  <a:srgbClr val="000000"/>
                </a:solidFill>
                <a:latin typeface="Lucida Console" panose="020B0609040504020204" pitchFamily="49" charset="0"/>
              </a:rPr>
              <a:t>Invoice</a:t>
            </a:r>
            <a:r>
              <a:rPr lang="en-US" altLang="en-US" smtClean="0">
                <a:solidFill>
                  <a:srgbClr val="000000"/>
                </a:solidFill>
                <a:latin typeface="Times New Roman" panose="02020603050405020304" pitchFamily="18" charset="0"/>
              </a:rPr>
              <a:t> objects and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 objects alike. </a:t>
            </a:r>
          </a:p>
          <a:p>
            <a:pPr lvl="1" eaLnBrk="1" hangingPunct="1"/>
            <a:r>
              <a:rPr lang="en-US" altLang="en-US" smtClean="0">
                <a:solidFill>
                  <a:srgbClr val="000000"/>
                </a:solidFill>
                <a:latin typeface="Times New Roman" panose="02020603050405020304" pitchFamily="18" charset="0"/>
              </a:rPr>
              <a:t>Enables the polymorphic processing of </a:t>
            </a:r>
            <a:r>
              <a:rPr lang="en-US" altLang="en-US" smtClean="0">
                <a:solidFill>
                  <a:srgbClr val="000000"/>
                </a:solidFill>
                <a:latin typeface="Lucida Console" panose="020B0609040504020204" pitchFamily="49" charset="0"/>
              </a:rPr>
              <a:t>Invoice</a:t>
            </a:r>
            <a:r>
              <a:rPr lang="en-US" altLang="en-US" smtClean="0">
                <a:solidFill>
                  <a:srgbClr val="000000"/>
                </a:solidFill>
                <a:latin typeface="Times New Roman" panose="02020603050405020304" pitchFamily="18" charset="0"/>
              </a:rPr>
              <a:t>s and </a:t>
            </a:r>
            <a:r>
              <a:rPr lang="en-US" altLang="en-US" smtClean="0">
                <a:solidFill>
                  <a:srgbClr val="000000"/>
                </a:solidFill>
                <a:latin typeface="Lucida Console" panose="020B0609040504020204" pitchFamily="49" charset="0"/>
              </a:rPr>
              <a:t>Employee</a:t>
            </a:r>
            <a:r>
              <a:rPr lang="en-US" altLang="en-US" smtClean="0">
                <a:solidFill>
                  <a:srgbClr val="000000"/>
                </a:solidFill>
                <a:latin typeface="Times New Roman" panose="02020603050405020304" pitchFamily="18" charset="0"/>
              </a:rPr>
              <a:t>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jhtp_10_OOPPolymorphism_Page_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59D9B3"/>
                </a:solidFill>
                <a:latin typeface="Arial"/>
              </a:rPr>
              <a:t>10.9.1 </a:t>
            </a:r>
            <a:r>
              <a:rPr lang="en-US" dirty="0" smtClean="0">
                <a:solidFill>
                  <a:srgbClr val="33B38C"/>
                </a:solidFill>
                <a:latin typeface="Goudy Sans Medium"/>
              </a:rPr>
              <a:t>Developing a </a:t>
            </a:r>
            <a:r>
              <a:rPr lang="en-US" dirty="0" smtClean="0">
                <a:solidFill>
                  <a:srgbClr val="33B38C"/>
                </a:solidFill>
                <a:latin typeface="Lucida Console"/>
              </a:rPr>
              <a:t>Payable</a:t>
            </a:r>
            <a:r>
              <a:rPr lang="en-US" dirty="0" smtClean="0">
                <a:solidFill>
                  <a:srgbClr val="33B38C"/>
                </a:solidFill>
                <a:latin typeface="Goudy Sans Medium"/>
              </a:rPr>
              <a:t> Hierarchy (Cont.)</a:t>
            </a:r>
          </a:p>
        </p:txBody>
      </p:sp>
      <p:sp>
        <p:nvSpPr>
          <p:cNvPr id="103427"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Fig. 10.10 shows the accounts payable hierarchy. </a:t>
            </a:r>
          </a:p>
          <a:p>
            <a:pPr eaLnBrk="1" hangingPunct="1">
              <a:lnSpc>
                <a:spcPct val="90000"/>
              </a:lnSpc>
            </a:pPr>
            <a:r>
              <a:rPr lang="en-US" altLang="en-US" smtClean="0">
                <a:solidFill>
                  <a:srgbClr val="000000"/>
                </a:solidFill>
                <a:latin typeface="Times New Roman" panose="02020603050405020304" pitchFamily="18" charset="0"/>
              </a:rPr>
              <a:t>The UML distinguishes an interface from other classes by placing «interface» above the interface name. </a:t>
            </a:r>
          </a:p>
          <a:p>
            <a:pPr eaLnBrk="1" hangingPunct="1">
              <a:lnSpc>
                <a:spcPct val="90000"/>
              </a:lnSpc>
            </a:pPr>
            <a:r>
              <a:rPr lang="en-US" altLang="en-US" smtClean="0">
                <a:solidFill>
                  <a:srgbClr val="000000"/>
                </a:solidFill>
                <a:latin typeface="Times New Roman" panose="02020603050405020304" pitchFamily="18" charset="0"/>
              </a:rPr>
              <a:t>The UML expresses the relationship between a class and an interface through a </a:t>
            </a:r>
            <a:r>
              <a:rPr lang="en-US" altLang="en-US" smtClean="0">
                <a:solidFill>
                  <a:srgbClr val="0000FF"/>
                </a:solidFill>
                <a:latin typeface="Times New Roman" panose="02020603050405020304" pitchFamily="18" charset="0"/>
              </a:rPr>
              <a:t>realization</a:t>
            </a:r>
            <a:r>
              <a:rPr lang="en-US" altLang="en-US" smtClean="0">
                <a:solidFill>
                  <a:srgbClr val="000000"/>
                </a:solidFill>
                <a:latin typeface="Times New Roman" panose="02020603050405020304" pitchFamily="18" charset="0"/>
              </a:rPr>
              <a:t>. </a:t>
            </a:r>
          </a:p>
          <a:p>
            <a:pPr lvl="1" eaLnBrk="1" hangingPunct="1">
              <a:lnSpc>
                <a:spcPct val="90000"/>
              </a:lnSpc>
            </a:pPr>
            <a:r>
              <a:rPr lang="en-US" altLang="en-US" smtClean="0">
                <a:solidFill>
                  <a:srgbClr val="000000"/>
                </a:solidFill>
                <a:latin typeface="Times New Roman" panose="02020603050405020304" pitchFamily="18" charset="0"/>
              </a:rPr>
              <a:t>A class is said to “realize,” or implement, the methods of an interface. </a:t>
            </a:r>
          </a:p>
          <a:p>
            <a:pPr lvl="1" eaLnBrk="1" hangingPunct="1">
              <a:lnSpc>
                <a:spcPct val="90000"/>
              </a:lnSpc>
            </a:pPr>
            <a:r>
              <a:rPr lang="en-US" altLang="en-US" smtClean="0">
                <a:solidFill>
                  <a:srgbClr val="000000"/>
                </a:solidFill>
                <a:latin typeface="Times New Roman" panose="02020603050405020304" pitchFamily="18" charset="0"/>
              </a:rPr>
              <a:t>A class diagram models a realization as a dashed arrow with a hollow arrowhead pointing from the implementing class to the interface. </a:t>
            </a:r>
          </a:p>
          <a:p>
            <a:pPr eaLnBrk="1" hangingPunct="1">
              <a:lnSpc>
                <a:spcPct val="90000"/>
              </a:lnSpc>
            </a:pPr>
            <a:r>
              <a:rPr lang="en-US" altLang="en-US" smtClean="0">
                <a:solidFill>
                  <a:srgbClr val="000000"/>
                </a:solidFill>
                <a:latin typeface="Times New Roman" panose="02020603050405020304" pitchFamily="18" charset="0"/>
              </a:rPr>
              <a:t>A subclass inherits its superclass’s realization relationships.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jhtp_10_OOPPolymorphism_Page_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59D9B3"/>
                </a:solidFill>
                <a:latin typeface="Arial"/>
              </a:rPr>
              <a:t>10.9.2 </a:t>
            </a:r>
            <a:r>
              <a:rPr lang="en-US" dirty="0" smtClean="0">
                <a:solidFill>
                  <a:srgbClr val="33B38C"/>
                </a:solidFill>
                <a:latin typeface="Goudy Sans Medium"/>
              </a:rPr>
              <a:t>Interface </a:t>
            </a:r>
            <a:r>
              <a:rPr lang="en-US" dirty="0" smtClean="0">
                <a:solidFill>
                  <a:srgbClr val="33B38C"/>
                </a:solidFill>
                <a:latin typeface="Lucida Console"/>
              </a:rPr>
              <a:t>Payable</a:t>
            </a:r>
            <a:r>
              <a:rPr lang="en-US" dirty="0" smtClean="0">
                <a:solidFill>
                  <a:srgbClr val="33B38C"/>
                </a:solidFill>
                <a:latin typeface="Goudy Sans Medium"/>
              </a:rPr>
              <a:t> </a:t>
            </a:r>
          </a:p>
        </p:txBody>
      </p:sp>
      <p:sp>
        <p:nvSpPr>
          <p:cNvPr id="10547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Fig. 10.11 shows the declaration of interface </a:t>
            </a:r>
            <a:r>
              <a:rPr lang="en-US" altLang="en-US" smtClean="0">
                <a:solidFill>
                  <a:srgbClr val="000000"/>
                </a:solidFill>
                <a:latin typeface="Lucida Console" panose="020B0609040504020204" pitchFamily="49" charset="0"/>
              </a:rPr>
              <a:t>Payable</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Interface methods are always </a:t>
            </a:r>
            <a:r>
              <a:rPr lang="en-US" altLang="en-US" smtClean="0">
                <a:solidFill>
                  <a:srgbClr val="000000"/>
                </a:solidFill>
                <a:latin typeface="Lucida Console" panose="020B0609040504020204" pitchFamily="49" charset="0"/>
              </a:rPr>
              <a:t>public</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abstract</a:t>
            </a:r>
            <a:r>
              <a:rPr lang="en-US" altLang="en-US" smtClean="0">
                <a:solidFill>
                  <a:srgbClr val="000000"/>
                </a:solidFill>
                <a:latin typeface="Times New Roman" panose="02020603050405020304" pitchFamily="18" charset="0"/>
              </a:rPr>
              <a:t>, so they do not need to be declared as such. </a:t>
            </a:r>
          </a:p>
          <a:p>
            <a:pPr eaLnBrk="1" hangingPunct="1"/>
            <a:r>
              <a:rPr lang="en-US" altLang="en-US" smtClean="0">
                <a:solidFill>
                  <a:srgbClr val="000000"/>
                </a:solidFill>
                <a:latin typeface="Times New Roman" panose="02020603050405020304" pitchFamily="18" charset="0"/>
              </a:rPr>
              <a:t>Interfaces can have any number of methods. </a:t>
            </a:r>
          </a:p>
          <a:p>
            <a:pPr eaLnBrk="1" hangingPunct="1"/>
            <a:r>
              <a:rPr lang="en-US" altLang="en-US" smtClean="0">
                <a:solidFill>
                  <a:srgbClr val="000000"/>
                </a:solidFill>
                <a:latin typeface="Times New Roman" panose="02020603050405020304" pitchFamily="18" charset="0"/>
              </a:rPr>
              <a:t>Interfaces may also contain </a:t>
            </a:r>
            <a:r>
              <a:rPr lang="en-US" altLang="en-US" smtClean="0">
                <a:solidFill>
                  <a:srgbClr val="000000"/>
                </a:solidFill>
                <a:latin typeface="Lucida Console" panose="020B0609040504020204" pitchFamily="49" charset="0"/>
              </a:rPr>
              <a:t>final</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constants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10.2  </a:t>
            </a:r>
            <a:r>
              <a:rPr lang="en-US" smtClean="0">
                <a:solidFill>
                  <a:srgbClr val="3380E6"/>
                </a:solidFill>
                <a:latin typeface="Arial"/>
              </a:rPr>
              <a:t>Polymorphism Examples </a:t>
            </a:r>
          </a:p>
        </p:txBody>
      </p:sp>
      <p:sp>
        <p:nvSpPr>
          <p:cNvPr id="20483" name="Text Placeholder 2"/>
          <p:cNvSpPr>
            <a:spLocks noGrp="1"/>
          </p:cNvSpPr>
          <p:nvPr>
            <p:ph type="body" idx="1"/>
          </p:nvPr>
        </p:nvSpPr>
        <p:spPr/>
        <p:txBody>
          <a:bodyPr/>
          <a:lstStyle/>
          <a:p>
            <a:pPr eaLnBrk="1" hangingPunct="1"/>
            <a:r>
              <a:rPr lang="en-US" altLang="en-US" sz="2500" smtClean="0">
                <a:solidFill>
                  <a:srgbClr val="000000"/>
                </a:solidFill>
                <a:latin typeface="Times New Roman" panose="02020603050405020304" pitchFamily="18" charset="0"/>
              </a:rPr>
              <a:t>Example: Quadrilaterals</a:t>
            </a:r>
          </a:p>
          <a:p>
            <a:pPr lvl="1" eaLnBrk="1" hangingPunct="1"/>
            <a:r>
              <a:rPr lang="en-US" altLang="en-US" sz="2100" smtClean="0">
                <a:solidFill>
                  <a:srgbClr val="000000"/>
                </a:solidFill>
                <a:latin typeface="Times New Roman" panose="02020603050405020304" pitchFamily="18" charset="0"/>
              </a:rPr>
              <a:t>If </a:t>
            </a:r>
            <a:r>
              <a:rPr lang="en-US" altLang="en-US" sz="2100" smtClean="0">
                <a:solidFill>
                  <a:srgbClr val="000000"/>
                </a:solidFill>
                <a:latin typeface="Lucida Console" panose="020B0609040504020204" pitchFamily="49" charset="0"/>
              </a:rPr>
              <a:t>Rectangle</a:t>
            </a:r>
            <a:r>
              <a:rPr lang="en-US" altLang="en-US" sz="2100" smtClean="0">
                <a:solidFill>
                  <a:srgbClr val="000000"/>
                </a:solidFill>
                <a:latin typeface="Times New Roman" panose="02020603050405020304" pitchFamily="18" charset="0"/>
              </a:rPr>
              <a:t> is derived from </a:t>
            </a:r>
            <a:r>
              <a:rPr lang="en-US" altLang="en-US" sz="2100" smtClean="0">
                <a:solidFill>
                  <a:srgbClr val="000000"/>
                </a:solidFill>
                <a:latin typeface="Lucida Console" panose="020B0609040504020204" pitchFamily="49" charset="0"/>
              </a:rPr>
              <a:t>Quadrilateral</a:t>
            </a:r>
            <a:r>
              <a:rPr lang="en-US" altLang="en-US" sz="2100" smtClean="0">
                <a:solidFill>
                  <a:srgbClr val="000000"/>
                </a:solidFill>
                <a:latin typeface="Times New Roman" panose="02020603050405020304" pitchFamily="18" charset="0"/>
              </a:rPr>
              <a:t>, then a </a:t>
            </a:r>
            <a:r>
              <a:rPr lang="en-US" altLang="en-US" sz="2100" smtClean="0">
                <a:solidFill>
                  <a:srgbClr val="000000"/>
                </a:solidFill>
                <a:latin typeface="Lucida Console" panose="020B0609040504020204" pitchFamily="49" charset="0"/>
              </a:rPr>
              <a:t>Rectangle</a:t>
            </a:r>
            <a:r>
              <a:rPr lang="en-US" altLang="en-US" sz="2100" smtClean="0">
                <a:solidFill>
                  <a:srgbClr val="000000"/>
                </a:solidFill>
                <a:latin typeface="Times New Roman" panose="02020603050405020304" pitchFamily="18" charset="0"/>
              </a:rPr>
              <a:t> object is a more specific version of a </a:t>
            </a:r>
            <a:r>
              <a:rPr lang="en-US" altLang="en-US" sz="2100" smtClean="0">
                <a:solidFill>
                  <a:srgbClr val="000000"/>
                </a:solidFill>
                <a:latin typeface="Lucida Console" panose="020B0609040504020204" pitchFamily="49" charset="0"/>
              </a:rPr>
              <a:t>Quadrilateral</a:t>
            </a:r>
            <a:r>
              <a:rPr lang="en-US" altLang="en-US" sz="2100" smtClean="0">
                <a:solidFill>
                  <a:srgbClr val="000000"/>
                </a:solidFill>
                <a:latin typeface="Times New Roman" panose="02020603050405020304" pitchFamily="18" charset="0"/>
              </a:rPr>
              <a:t>. </a:t>
            </a:r>
          </a:p>
          <a:p>
            <a:pPr lvl="1" eaLnBrk="1" hangingPunct="1"/>
            <a:r>
              <a:rPr lang="en-US" altLang="en-US" sz="2100" smtClean="0">
                <a:solidFill>
                  <a:srgbClr val="000000"/>
                </a:solidFill>
                <a:latin typeface="Times New Roman" panose="02020603050405020304" pitchFamily="18" charset="0"/>
              </a:rPr>
              <a:t>Any operation that can be performed on a </a:t>
            </a:r>
            <a:r>
              <a:rPr lang="en-US" altLang="en-US" sz="2100" smtClean="0">
                <a:solidFill>
                  <a:srgbClr val="000000"/>
                </a:solidFill>
                <a:latin typeface="Lucida Console" panose="020B0609040504020204" pitchFamily="49" charset="0"/>
              </a:rPr>
              <a:t>Quadrilateral</a:t>
            </a:r>
            <a:r>
              <a:rPr lang="en-US" altLang="en-US" sz="2100" smtClean="0">
                <a:solidFill>
                  <a:srgbClr val="000000"/>
                </a:solidFill>
                <a:latin typeface="Times New Roman" panose="02020603050405020304" pitchFamily="18" charset="0"/>
              </a:rPr>
              <a:t> can also be performed on a </a:t>
            </a:r>
            <a:r>
              <a:rPr lang="en-US" altLang="en-US" sz="2100" smtClean="0">
                <a:solidFill>
                  <a:srgbClr val="000000"/>
                </a:solidFill>
                <a:latin typeface="Lucida Console" panose="020B0609040504020204" pitchFamily="49" charset="0"/>
              </a:rPr>
              <a:t>Rectangle</a:t>
            </a:r>
            <a:r>
              <a:rPr lang="en-US" altLang="en-US" sz="2100" smtClean="0">
                <a:solidFill>
                  <a:srgbClr val="000000"/>
                </a:solidFill>
                <a:latin typeface="Times New Roman" panose="02020603050405020304" pitchFamily="18" charset="0"/>
              </a:rPr>
              <a:t>. </a:t>
            </a:r>
          </a:p>
          <a:p>
            <a:pPr lvl="1" eaLnBrk="1" hangingPunct="1"/>
            <a:r>
              <a:rPr lang="en-US" altLang="en-US" sz="2100" smtClean="0">
                <a:solidFill>
                  <a:srgbClr val="000000"/>
                </a:solidFill>
                <a:latin typeface="Times New Roman" panose="02020603050405020304" pitchFamily="18" charset="0"/>
              </a:rPr>
              <a:t>These operations can also be performed on other </a:t>
            </a:r>
            <a:r>
              <a:rPr lang="en-US" altLang="en-US" sz="2100" smtClean="0">
                <a:solidFill>
                  <a:srgbClr val="000000"/>
                </a:solidFill>
                <a:latin typeface="Lucida Console" panose="020B0609040504020204" pitchFamily="49" charset="0"/>
              </a:rPr>
              <a:t>Quadrilateral</a:t>
            </a:r>
            <a:r>
              <a:rPr lang="en-US" altLang="en-US" sz="2100" smtClean="0">
                <a:solidFill>
                  <a:srgbClr val="000000"/>
                </a:solidFill>
                <a:latin typeface="Times New Roman" panose="02020603050405020304" pitchFamily="18" charset="0"/>
              </a:rPr>
              <a:t>s, such as </a:t>
            </a:r>
            <a:r>
              <a:rPr lang="en-US" altLang="en-US" sz="2100" smtClean="0">
                <a:solidFill>
                  <a:srgbClr val="000000"/>
                </a:solidFill>
                <a:latin typeface="Lucida Console" panose="020B0609040504020204" pitchFamily="49" charset="0"/>
              </a:rPr>
              <a:t>Square</a:t>
            </a:r>
            <a:r>
              <a:rPr lang="en-US" altLang="en-US" sz="2100" smtClean="0">
                <a:solidFill>
                  <a:srgbClr val="000000"/>
                </a:solidFill>
                <a:latin typeface="Times New Roman" panose="02020603050405020304" pitchFamily="18" charset="0"/>
              </a:rPr>
              <a:t>s, </a:t>
            </a:r>
            <a:r>
              <a:rPr lang="en-US" altLang="en-US" sz="2100" smtClean="0">
                <a:solidFill>
                  <a:srgbClr val="000000"/>
                </a:solidFill>
                <a:latin typeface="Lucida Console" panose="020B0609040504020204" pitchFamily="49" charset="0"/>
              </a:rPr>
              <a:t>Parallelogram</a:t>
            </a:r>
            <a:r>
              <a:rPr lang="en-US" altLang="en-US" sz="2100" smtClean="0">
                <a:solidFill>
                  <a:srgbClr val="000000"/>
                </a:solidFill>
                <a:latin typeface="Times New Roman" panose="02020603050405020304" pitchFamily="18" charset="0"/>
              </a:rPr>
              <a:t>s and </a:t>
            </a:r>
            <a:r>
              <a:rPr lang="en-US" altLang="en-US" sz="2100" smtClean="0">
                <a:solidFill>
                  <a:srgbClr val="000000"/>
                </a:solidFill>
                <a:latin typeface="Lucida Console" panose="020B0609040504020204" pitchFamily="49" charset="0"/>
              </a:rPr>
              <a:t>Trapezoid</a:t>
            </a:r>
            <a:r>
              <a:rPr lang="en-US" altLang="en-US" sz="2100" smtClean="0">
                <a:solidFill>
                  <a:srgbClr val="000000"/>
                </a:solidFill>
                <a:latin typeface="Times New Roman" panose="02020603050405020304" pitchFamily="18" charset="0"/>
              </a:rPr>
              <a:t>s. </a:t>
            </a:r>
          </a:p>
          <a:p>
            <a:pPr lvl="1" eaLnBrk="1" hangingPunct="1"/>
            <a:r>
              <a:rPr lang="en-US" altLang="en-US" sz="2100" smtClean="0">
                <a:solidFill>
                  <a:srgbClr val="000000"/>
                </a:solidFill>
                <a:latin typeface="Times New Roman" panose="02020603050405020304" pitchFamily="18" charset="0"/>
              </a:rPr>
              <a:t>Polymorphism occurs when a program invokes a method through a superclass </a:t>
            </a:r>
            <a:r>
              <a:rPr lang="en-US" altLang="en-US" sz="2100" smtClean="0">
                <a:solidFill>
                  <a:srgbClr val="000000"/>
                </a:solidFill>
                <a:latin typeface="Lucida Console" panose="020B0609040504020204" pitchFamily="49" charset="0"/>
              </a:rPr>
              <a:t>Quadrilateral</a:t>
            </a:r>
            <a:r>
              <a:rPr lang="en-US" altLang="en-US" sz="2100" smtClean="0">
                <a:solidFill>
                  <a:srgbClr val="000000"/>
                </a:solidFill>
                <a:latin typeface="Times New Roman" panose="02020603050405020304" pitchFamily="18" charset="0"/>
              </a:rPr>
              <a:t> variable—at execution time, the correct subclass version of the method is called, based on the type of the reference stored in the superclass variable.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jhtp_10_OOPPolymorphism_Page_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59D9B3"/>
                </a:solidFill>
                <a:latin typeface="Arial"/>
              </a:rPr>
              <a:t>10.9.3 </a:t>
            </a:r>
            <a:r>
              <a:rPr lang="en-US" dirty="0" smtClean="0">
                <a:solidFill>
                  <a:srgbClr val="33B38C"/>
                </a:solidFill>
                <a:latin typeface="Goudy Sans Medium"/>
              </a:rPr>
              <a:t>Class </a:t>
            </a:r>
            <a:r>
              <a:rPr lang="en-US" dirty="0" smtClean="0">
                <a:solidFill>
                  <a:srgbClr val="33B38C"/>
                </a:solidFill>
                <a:latin typeface="Lucida Console"/>
              </a:rPr>
              <a:t>Invoice</a:t>
            </a:r>
            <a:r>
              <a:rPr lang="en-US" dirty="0" smtClean="0">
                <a:solidFill>
                  <a:srgbClr val="33B38C"/>
                </a:solidFill>
                <a:latin typeface="Goudy Sans Medium"/>
              </a:rPr>
              <a:t> </a:t>
            </a:r>
          </a:p>
        </p:txBody>
      </p:sp>
      <p:sp>
        <p:nvSpPr>
          <p:cNvPr id="10752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Java does not allow subclasses to inherit from more than one superclass, but it allows a class to inherit from one superclass and implement as many interfaces as it needs. </a:t>
            </a:r>
          </a:p>
          <a:p>
            <a:pPr eaLnBrk="1" hangingPunct="1"/>
            <a:r>
              <a:rPr lang="en-US" altLang="en-US" smtClean="0">
                <a:solidFill>
                  <a:srgbClr val="000000"/>
                </a:solidFill>
                <a:latin typeface="Times New Roman" panose="02020603050405020304" pitchFamily="18" charset="0"/>
              </a:rPr>
              <a:t>To implement more than one interface, use a comma-separated list of interface names after keyword </a:t>
            </a:r>
            <a:r>
              <a:rPr lang="en-US" altLang="en-US" smtClean="0">
                <a:solidFill>
                  <a:srgbClr val="000000"/>
                </a:solidFill>
                <a:latin typeface="Lucida Console" panose="020B0609040504020204" pitchFamily="49" charset="0"/>
              </a:rPr>
              <a:t>implements</a:t>
            </a:r>
            <a:r>
              <a:rPr lang="en-US" altLang="en-US" smtClean="0">
                <a:solidFill>
                  <a:srgbClr val="000000"/>
                </a:solidFill>
                <a:latin typeface="Times New Roman" panose="02020603050405020304" pitchFamily="18" charset="0"/>
              </a:rPr>
              <a:t> in the class declaration, as in:</a:t>
            </a:r>
          </a:p>
          <a:p>
            <a:pPr lvl="2" eaLnBrk="1" hangingPunct="1">
              <a:buFont typeface="Wingdings 2" panose="05020102010507070707" pitchFamily="18" charset="2"/>
              <a:buNone/>
            </a:pPr>
            <a:r>
              <a:rPr lang="en-US" altLang="en-US" smtClean="0">
                <a:solidFill>
                  <a:srgbClr val="000000"/>
                </a:solidFill>
                <a:latin typeface="Lucida Console" panose="020B0609040504020204" pitchFamily="49" charset="0"/>
              </a:rPr>
              <a:t>	public class </a:t>
            </a:r>
            <a:r>
              <a:rPr lang="en-US" altLang="en-US" i="1" smtClean="0">
                <a:solidFill>
                  <a:srgbClr val="000000"/>
                </a:solidFill>
                <a:latin typeface="AGaramond" pitchFamily="50" charset="0"/>
              </a:rPr>
              <a:t>ClassName</a:t>
            </a:r>
            <a:r>
              <a:rPr lang="en-US" altLang="en-US" i="1" smtClean="0">
                <a:solidFill>
                  <a:srgbClr val="000000"/>
                </a:solidFill>
                <a:latin typeface="Lucida Console" panose="020B0609040504020204" pitchFamily="49" charset="0"/>
              </a:rPr>
              <a:t> </a:t>
            </a:r>
            <a:r>
              <a:rPr lang="en-US" altLang="en-US" smtClean="0">
                <a:solidFill>
                  <a:srgbClr val="000000"/>
                </a:solidFill>
                <a:latin typeface="Lucida Console" panose="020B0609040504020204" pitchFamily="49" charset="0"/>
              </a:rPr>
              <a:t>extends </a:t>
            </a:r>
            <a:r>
              <a:rPr lang="en-US" altLang="en-US" i="1" smtClean="0">
                <a:solidFill>
                  <a:srgbClr val="000000"/>
                </a:solidFill>
                <a:latin typeface="AGaramond" pitchFamily="50" charset="0"/>
              </a:rPr>
              <a:t>SuperclassName</a:t>
            </a:r>
            <a:r>
              <a:rPr lang="en-US" altLang="en-US" i="1" smtClean="0">
                <a:solidFill>
                  <a:srgbClr val="000000"/>
                </a:solidFill>
                <a:latin typeface="Lucida Console" panose="020B0609040504020204" pitchFamily="49" charset="0"/>
              </a:rPr>
              <a:t> </a:t>
            </a:r>
            <a:br>
              <a:rPr lang="en-US" altLang="en-US" i="1" smtClean="0">
                <a:solidFill>
                  <a:srgbClr val="000000"/>
                </a:solidFill>
                <a:latin typeface="Lucida Console" panose="020B0609040504020204" pitchFamily="49" charset="0"/>
              </a:rPr>
            </a:br>
            <a:r>
              <a:rPr lang="en-US" altLang="en-US" i="1" smtClean="0">
                <a:solidFill>
                  <a:srgbClr val="000000"/>
                </a:solidFill>
                <a:latin typeface="Lucida Console" panose="020B0609040504020204" pitchFamily="49" charset="0"/>
              </a:rPr>
              <a:t>   </a:t>
            </a:r>
            <a:r>
              <a:rPr lang="en-US" altLang="en-US" smtClean="0">
                <a:solidFill>
                  <a:srgbClr val="000000"/>
                </a:solidFill>
                <a:latin typeface="Lucida Console" panose="020B0609040504020204" pitchFamily="49" charset="0"/>
              </a:rPr>
              <a:t>implements </a:t>
            </a:r>
            <a:r>
              <a:rPr lang="en-US" altLang="en-US" i="1" smtClean="0">
                <a:solidFill>
                  <a:srgbClr val="000000"/>
                </a:solidFill>
                <a:latin typeface="AGaramond" pitchFamily="50" charset="0"/>
              </a:rPr>
              <a:t>FirstInterface</a:t>
            </a:r>
            <a:r>
              <a:rPr lang="en-US" altLang="en-US" smtClean="0">
                <a:solidFill>
                  <a:srgbClr val="000000"/>
                </a:solidFill>
                <a:latin typeface="Lucida Console" panose="020B0609040504020204" pitchFamily="49" charset="0"/>
              </a:rPr>
              <a:t>,</a:t>
            </a:r>
            <a:r>
              <a:rPr lang="en-US" altLang="en-US" i="1" smtClean="0">
                <a:solidFill>
                  <a:srgbClr val="000000"/>
                </a:solidFill>
                <a:latin typeface="Lucida Console" panose="020B0609040504020204" pitchFamily="49" charset="0"/>
              </a:rPr>
              <a:t> </a:t>
            </a:r>
            <a:r>
              <a:rPr lang="en-US" altLang="en-US" i="1" smtClean="0">
                <a:solidFill>
                  <a:srgbClr val="000000"/>
                </a:solidFill>
                <a:latin typeface="AGaramond" pitchFamily="50" charset="0"/>
              </a:rPr>
              <a:t>SecondInterface</a:t>
            </a:r>
            <a:r>
              <a:rPr lang="en-US" altLang="en-US" smtClean="0">
                <a:solidFill>
                  <a:srgbClr val="000000"/>
                </a:solidFill>
                <a:latin typeface="Lucida Console" panose="020B0609040504020204" pitchFamily="49" charset="0"/>
              </a:rPr>
              <a:t>, </a:t>
            </a:r>
            <a:r>
              <a:rPr lang="en-US" altLang="en-US" smtClean="0">
                <a:solidFill>
                  <a:srgbClr val="000000"/>
                </a:solidFill>
                <a:latin typeface="AGaramond" pitchFamily="50" charset="0"/>
              </a:rPr>
              <a:t>…</a:t>
            </a:r>
            <a:endParaRPr lang="en-US" altLang="en-US" smtClean="0">
              <a:solidFill>
                <a:srgbClr val="000000"/>
              </a:solidFill>
              <a:latin typeface="Lucida Console" panose="020B0609040504020204" pitchFamily="49"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jhtp_10_OOPPolymorphism_Page_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jhtp_10_OOPPolymorphism_Page_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jhtp_10_OOPPolymorphism_Page_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jhtp_10_OOPPolymorphism_Page_5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jhtp_10_OOPPolymorphism_Page_5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59D9B3"/>
                </a:solidFill>
                <a:latin typeface="Arial"/>
              </a:rPr>
              <a:t>10.9.4 </a:t>
            </a:r>
            <a:r>
              <a:rPr lang="en-US" dirty="0" smtClean="0">
                <a:solidFill>
                  <a:srgbClr val="33B38C"/>
                </a:solidFill>
                <a:latin typeface="Goudy Sans Medium"/>
              </a:rPr>
              <a:t>Modifying Class </a:t>
            </a:r>
            <a:r>
              <a:rPr lang="en-US" dirty="0" smtClean="0">
                <a:solidFill>
                  <a:srgbClr val="33B38C"/>
                </a:solidFill>
                <a:latin typeface="Lucida Console"/>
              </a:rPr>
              <a:t>Employee</a:t>
            </a:r>
            <a:r>
              <a:rPr lang="en-US" dirty="0" smtClean="0">
                <a:solidFill>
                  <a:srgbClr val="33B38C"/>
                </a:solidFill>
                <a:latin typeface="Goudy Sans Medium"/>
              </a:rPr>
              <a:t> to Implement Interface </a:t>
            </a:r>
            <a:r>
              <a:rPr lang="en-US" dirty="0" smtClean="0">
                <a:solidFill>
                  <a:srgbClr val="33B38C"/>
                </a:solidFill>
                <a:latin typeface="Lucida Console"/>
              </a:rPr>
              <a:t>Payable</a:t>
            </a:r>
            <a:r>
              <a:rPr lang="en-US" dirty="0" smtClean="0">
                <a:solidFill>
                  <a:srgbClr val="33B38C"/>
                </a:solidFill>
                <a:latin typeface="Goudy Sans Medium"/>
              </a:rPr>
              <a:t> </a:t>
            </a:r>
          </a:p>
        </p:txBody>
      </p:sp>
      <p:sp>
        <p:nvSpPr>
          <p:cNvPr id="113667"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Times New Roman" panose="02020603050405020304" pitchFamily="18" charset="0"/>
              </a:rPr>
              <a:t>When a class implements an interface, it makes a </a:t>
            </a:r>
            <a:r>
              <a:rPr lang="en-US" altLang="en-US" sz="2500" i="1" smtClean="0">
                <a:solidFill>
                  <a:srgbClr val="000000"/>
                </a:solidFill>
                <a:latin typeface="Times New Roman" panose="02020603050405020304" pitchFamily="18" charset="0"/>
              </a:rPr>
              <a:t>contract</a:t>
            </a:r>
            <a:r>
              <a:rPr lang="en-US" altLang="en-US" sz="2500" smtClean="0">
                <a:solidFill>
                  <a:srgbClr val="000000"/>
                </a:solidFill>
                <a:latin typeface="Times New Roman" panose="02020603050405020304" pitchFamily="18" charset="0"/>
              </a:rPr>
              <a:t> with the compiler </a:t>
            </a:r>
          </a:p>
          <a:p>
            <a:pPr lvl="1" eaLnBrk="1" hangingPunct="1">
              <a:lnSpc>
                <a:spcPct val="80000"/>
              </a:lnSpc>
            </a:pPr>
            <a:r>
              <a:rPr lang="en-US" altLang="en-US" sz="2100" smtClean="0">
                <a:solidFill>
                  <a:srgbClr val="000000"/>
                </a:solidFill>
                <a:latin typeface="Times New Roman" panose="02020603050405020304" pitchFamily="18" charset="0"/>
              </a:rPr>
              <a:t>The class will implement </a:t>
            </a:r>
            <a:r>
              <a:rPr lang="en-US" altLang="en-US" sz="2100" i="1" smtClean="0">
                <a:solidFill>
                  <a:srgbClr val="000000"/>
                </a:solidFill>
                <a:latin typeface="Times New Roman" panose="02020603050405020304" pitchFamily="18" charset="0"/>
              </a:rPr>
              <a:t>each</a:t>
            </a:r>
            <a:r>
              <a:rPr lang="en-US" altLang="en-US" sz="2100" smtClean="0">
                <a:solidFill>
                  <a:srgbClr val="000000"/>
                </a:solidFill>
                <a:latin typeface="Times New Roman" panose="02020603050405020304" pitchFamily="18" charset="0"/>
              </a:rPr>
              <a:t> method in the interface or the class will be declared </a:t>
            </a:r>
            <a:r>
              <a:rPr lang="en-US" altLang="en-US" sz="2100" smtClean="0">
                <a:solidFill>
                  <a:srgbClr val="000000"/>
                </a:solidFill>
                <a:latin typeface="Lucida Console" panose="020B0609040504020204" pitchFamily="49" charset="0"/>
              </a:rPr>
              <a:t>abstract</a:t>
            </a:r>
            <a:r>
              <a:rPr lang="en-US" altLang="en-US" sz="2100" smtClean="0">
                <a:solidFill>
                  <a:srgbClr val="000000"/>
                </a:solidFill>
                <a:latin typeface="Times New Roman" panose="02020603050405020304" pitchFamily="18" charset="0"/>
              </a:rPr>
              <a:t>. </a:t>
            </a:r>
          </a:p>
          <a:p>
            <a:pPr lvl="1" eaLnBrk="1" hangingPunct="1">
              <a:lnSpc>
                <a:spcPct val="80000"/>
              </a:lnSpc>
            </a:pPr>
            <a:r>
              <a:rPr lang="en-US" altLang="en-US" sz="2100" smtClean="0">
                <a:solidFill>
                  <a:srgbClr val="000000"/>
                </a:solidFill>
                <a:latin typeface="Times New Roman" panose="02020603050405020304" pitchFamily="18" charset="0"/>
              </a:rPr>
              <a:t>Because class </a:t>
            </a:r>
            <a:r>
              <a:rPr lang="en-US" altLang="en-US" sz="2100" smtClean="0">
                <a:solidFill>
                  <a:srgbClr val="000000"/>
                </a:solidFill>
                <a:latin typeface="Lucida Console" panose="020B0609040504020204" pitchFamily="49" charset="0"/>
              </a:rPr>
              <a:t>Employee</a:t>
            </a:r>
            <a:r>
              <a:rPr lang="en-US" altLang="en-US" sz="2100" smtClean="0">
                <a:solidFill>
                  <a:srgbClr val="000000"/>
                </a:solidFill>
                <a:latin typeface="Times New Roman" panose="02020603050405020304" pitchFamily="18" charset="0"/>
              </a:rPr>
              <a:t> does not provide a </a:t>
            </a:r>
            <a:r>
              <a:rPr lang="en-US" altLang="en-US" sz="2100" smtClean="0">
                <a:solidFill>
                  <a:srgbClr val="000000"/>
                </a:solidFill>
                <a:latin typeface="Lucida Console" panose="020B0609040504020204" pitchFamily="49" charset="0"/>
              </a:rPr>
              <a:t>getPaymentAmount</a:t>
            </a:r>
            <a:r>
              <a:rPr lang="en-US" altLang="en-US" sz="2100" smtClean="0">
                <a:solidFill>
                  <a:srgbClr val="000000"/>
                </a:solidFill>
                <a:latin typeface="Times New Roman" panose="02020603050405020304" pitchFamily="18" charset="0"/>
              </a:rPr>
              <a:t> method, the class must be declared </a:t>
            </a:r>
            <a:r>
              <a:rPr lang="en-US" altLang="en-US" sz="2100" smtClean="0">
                <a:solidFill>
                  <a:srgbClr val="000000"/>
                </a:solidFill>
                <a:latin typeface="Lucida Console" panose="020B0609040504020204" pitchFamily="49" charset="0"/>
              </a:rPr>
              <a:t>abstract</a:t>
            </a:r>
            <a:r>
              <a:rPr lang="en-US" altLang="en-US" sz="2100" smtClean="0">
                <a:solidFill>
                  <a:srgbClr val="000000"/>
                </a:solidFill>
                <a:latin typeface="Times New Roman" panose="02020603050405020304" pitchFamily="18" charset="0"/>
              </a:rPr>
              <a:t>. </a:t>
            </a:r>
          </a:p>
          <a:p>
            <a:pPr lvl="1" eaLnBrk="1" hangingPunct="1">
              <a:lnSpc>
                <a:spcPct val="80000"/>
              </a:lnSpc>
            </a:pPr>
            <a:r>
              <a:rPr lang="en-US" altLang="en-US" sz="2100" smtClean="0">
                <a:solidFill>
                  <a:srgbClr val="000000"/>
                </a:solidFill>
                <a:latin typeface="Times New Roman" panose="02020603050405020304" pitchFamily="18" charset="0"/>
              </a:rPr>
              <a:t>Any concrete subclass of the </a:t>
            </a:r>
            <a:r>
              <a:rPr lang="en-US" altLang="en-US" sz="2100" smtClean="0">
                <a:solidFill>
                  <a:srgbClr val="000000"/>
                </a:solidFill>
                <a:latin typeface="Lucida Console" panose="020B0609040504020204" pitchFamily="49" charset="0"/>
              </a:rPr>
              <a:t>abstract</a:t>
            </a:r>
            <a:r>
              <a:rPr lang="en-US" altLang="en-US" sz="2100" smtClean="0">
                <a:solidFill>
                  <a:srgbClr val="000000"/>
                </a:solidFill>
                <a:latin typeface="Times New Roman" panose="02020603050405020304" pitchFamily="18" charset="0"/>
              </a:rPr>
              <a:t> class </a:t>
            </a:r>
            <a:r>
              <a:rPr lang="en-US" altLang="en-US" sz="2100" i="1" smtClean="0">
                <a:solidFill>
                  <a:srgbClr val="000000"/>
                </a:solidFill>
                <a:latin typeface="Times New Roman" panose="02020603050405020304" pitchFamily="18" charset="0"/>
              </a:rPr>
              <a:t>must</a:t>
            </a:r>
            <a:r>
              <a:rPr lang="en-US" altLang="en-US" sz="2100" smtClean="0">
                <a:solidFill>
                  <a:srgbClr val="000000"/>
                </a:solidFill>
                <a:latin typeface="Times New Roman" panose="02020603050405020304" pitchFamily="18" charset="0"/>
              </a:rPr>
              <a:t> implement the interface methods to fulfill the contract. </a:t>
            </a:r>
          </a:p>
          <a:p>
            <a:pPr lvl="1" eaLnBrk="1" hangingPunct="1">
              <a:lnSpc>
                <a:spcPct val="80000"/>
              </a:lnSpc>
            </a:pPr>
            <a:r>
              <a:rPr lang="en-US" altLang="en-US" sz="2100" smtClean="0">
                <a:solidFill>
                  <a:srgbClr val="000000"/>
                </a:solidFill>
                <a:latin typeface="Times New Roman" panose="02020603050405020304" pitchFamily="18" charset="0"/>
              </a:rPr>
              <a:t>If the subclass does </a:t>
            </a:r>
            <a:r>
              <a:rPr lang="en-US" altLang="en-US" sz="2100" i="1" smtClean="0">
                <a:solidFill>
                  <a:srgbClr val="000000"/>
                </a:solidFill>
                <a:latin typeface="Times New Roman" panose="02020603050405020304" pitchFamily="18" charset="0"/>
              </a:rPr>
              <a:t>not</a:t>
            </a:r>
            <a:r>
              <a:rPr lang="en-US" altLang="en-US" sz="2100" smtClean="0">
                <a:solidFill>
                  <a:srgbClr val="000000"/>
                </a:solidFill>
                <a:latin typeface="Times New Roman" panose="02020603050405020304" pitchFamily="18" charset="0"/>
              </a:rPr>
              <a:t> do so, it too </a:t>
            </a:r>
            <a:r>
              <a:rPr lang="en-US" altLang="en-US" sz="2100" i="1" smtClean="0">
                <a:solidFill>
                  <a:srgbClr val="000000"/>
                </a:solidFill>
                <a:latin typeface="Times New Roman" panose="02020603050405020304" pitchFamily="18" charset="0"/>
              </a:rPr>
              <a:t>must</a:t>
            </a:r>
            <a:r>
              <a:rPr lang="en-US" altLang="en-US" sz="2100" smtClean="0">
                <a:solidFill>
                  <a:srgbClr val="000000"/>
                </a:solidFill>
                <a:latin typeface="Times New Roman" panose="02020603050405020304" pitchFamily="18" charset="0"/>
              </a:rPr>
              <a:t> be declared </a:t>
            </a:r>
            <a:r>
              <a:rPr lang="en-US" altLang="en-US" sz="2100" smtClean="0">
                <a:solidFill>
                  <a:srgbClr val="000000"/>
                </a:solidFill>
                <a:latin typeface="Lucida Console" panose="020B0609040504020204" pitchFamily="49" charset="0"/>
              </a:rPr>
              <a:t>abstract</a:t>
            </a:r>
            <a:r>
              <a:rPr lang="en-US" altLang="en-US" sz="2100" smtClean="0">
                <a:solidFill>
                  <a:srgbClr val="000000"/>
                </a:solidFill>
                <a:latin typeface="Times New Roman" panose="02020603050405020304" pitchFamily="18" charset="0"/>
              </a:rPr>
              <a:t>. </a:t>
            </a:r>
          </a:p>
          <a:p>
            <a:pPr eaLnBrk="1" hangingPunct="1">
              <a:lnSpc>
                <a:spcPct val="80000"/>
              </a:lnSpc>
            </a:pPr>
            <a:r>
              <a:rPr lang="en-US" altLang="en-US" sz="2500" smtClean="0">
                <a:solidFill>
                  <a:srgbClr val="000000"/>
                </a:solidFill>
                <a:latin typeface="Times New Roman" panose="02020603050405020304" pitchFamily="18" charset="0"/>
              </a:rPr>
              <a:t>Each direct </a:t>
            </a:r>
            <a:r>
              <a:rPr lang="en-US" altLang="en-US" sz="2500" smtClean="0">
                <a:solidFill>
                  <a:srgbClr val="000000"/>
                </a:solidFill>
                <a:latin typeface="Lucida Console" panose="020B0609040504020204" pitchFamily="49" charset="0"/>
              </a:rPr>
              <a:t>Employee</a:t>
            </a:r>
            <a:r>
              <a:rPr lang="en-US" altLang="en-US" sz="2500" smtClean="0">
                <a:solidFill>
                  <a:srgbClr val="000000"/>
                </a:solidFill>
                <a:latin typeface="Times New Roman" panose="02020603050405020304" pitchFamily="18" charset="0"/>
              </a:rPr>
              <a:t> subclass </a:t>
            </a:r>
            <a:r>
              <a:rPr lang="en-US" altLang="en-US" sz="2500" i="1" smtClean="0">
                <a:solidFill>
                  <a:srgbClr val="000000"/>
                </a:solidFill>
                <a:latin typeface="Times New Roman" panose="02020603050405020304" pitchFamily="18" charset="0"/>
              </a:rPr>
              <a:t>inherits the superclass’s contract </a:t>
            </a:r>
            <a:r>
              <a:rPr lang="en-US" altLang="en-US" sz="2500" smtClean="0">
                <a:solidFill>
                  <a:srgbClr val="000000"/>
                </a:solidFill>
                <a:latin typeface="Times New Roman" panose="02020603050405020304" pitchFamily="18" charset="0"/>
              </a:rPr>
              <a:t>to implement method </a:t>
            </a:r>
            <a:r>
              <a:rPr lang="en-US" altLang="en-US" sz="2500" smtClean="0">
                <a:solidFill>
                  <a:srgbClr val="000000"/>
                </a:solidFill>
                <a:latin typeface="Lucida Console" panose="020B0609040504020204" pitchFamily="49" charset="0"/>
              </a:rPr>
              <a:t>getPaymentAmount</a:t>
            </a:r>
            <a:r>
              <a:rPr lang="en-US" altLang="en-US" sz="2500" smtClean="0">
                <a:solidFill>
                  <a:srgbClr val="000000"/>
                </a:solidFill>
                <a:latin typeface="Times New Roman" panose="02020603050405020304" pitchFamily="18" charset="0"/>
              </a:rPr>
              <a:t> and thus must implement this method to become a concrete class for which objects can be instantiated.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1" descr="jhtp_10_OOPPolymorphism_Page_5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jhtp_10_OOPPolymorphism_Page_5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2175</TotalTime>
  <Words>5665</Words>
  <Application>Microsoft Office PowerPoint</Application>
  <PresentationFormat>On-screen Show (4:3)</PresentationFormat>
  <Paragraphs>484</Paragraphs>
  <Slides>124</Slides>
  <Notes>60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124</vt:i4>
      </vt:variant>
    </vt:vector>
  </HeadingPairs>
  <TitlesOfParts>
    <vt:vector size="136" baseType="lpstr">
      <vt:lpstr>AGaramond</vt:lpstr>
      <vt:lpstr>Arial</vt:lpstr>
      <vt:lpstr>Calibri</vt:lpstr>
      <vt:lpstr>Calibri Light</vt:lpstr>
      <vt:lpstr>Goudy Sans Medium</vt:lpstr>
      <vt:lpstr>Lucida Console</vt:lpstr>
      <vt:lpstr>LucidaSansTypewriter</vt:lpstr>
      <vt:lpstr>Times New Roman</vt:lpstr>
      <vt:lpstr>Wingdings</vt:lpstr>
      <vt:lpstr>Wingdings 2</vt:lpstr>
      <vt:lpstr>Wingdings 3</vt:lpstr>
      <vt:lpstr>Office Theme</vt:lpstr>
      <vt:lpstr>Unit 10 Object-Oriented Programming: Polymorphism and Interfaces</vt:lpstr>
      <vt:lpstr>PowerPoint Presentation</vt:lpstr>
      <vt:lpstr>10.1  Introduction</vt:lpstr>
      <vt:lpstr>10.1  Introduction (Cont.)</vt:lpstr>
      <vt:lpstr>10.1  Introduction (Cont.)</vt:lpstr>
      <vt:lpstr>10.1  Introduction (Cont.)</vt:lpstr>
      <vt:lpstr>10.1  Introduction (Cont.)</vt:lpstr>
      <vt:lpstr>10.1  Introduction (Cont.)</vt:lpstr>
      <vt:lpstr>10.2  Polymorphism Examples </vt:lpstr>
      <vt:lpstr>10.2  Polymorphism Examples (Cont.)</vt:lpstr>
      <vt:lpstr>10.2  Polymorphism Examples (Cont.)</vt:lpstr>
      <vt:lpstr>PowerPoint Presentation</vt:lpstr>
      <vt:lpstr>PowerPoint Presentation</vt:lpstr>
      <vt:lpstr>10.3  Demonstrating Polymorphic Behavior</vt:lpstr>
      <vt:lpstr>10.3  Demonstrating Polymorphic Behavior (Cont.)</vt:lpstr>
      <vt:lpstr>PowerPoint Presentation</vt:lpstr>
      <vt:lpstr>PowerPoint Presentation</vt:lpstr>
      <vt:lpstr>PowerPoint Presentation</vt:lpstr>
      <vt:lpstr>PowerPoint Presentation</vt:lpstr>
      <vt:lpstr>PowerPoint Presentation</vt:lpstr>
      <vt:lpstr>10.3  Demonstrating Polymorphic Behavior (Cont.)</vt:lpstr>
      <vt:lpstr>10.4  Abstract Classes and Methods</vt:lpstr>
      <vt:lpstr>10.4  Abstract Classes and Methods (Cont.)</vt:lpstr>
      <vt:lpstr>10.4  Abstract Classes and Methods (Cont.)</vt:lpstr>
      <vt:lpstr>10.4  Abstract Classes and Methods (Cont.)</vt:lpstr>
      <vt:lpstr>PowerPoint Presentation</vt:lpstr>
      <vt:lpstr>PowerPoint Presentation</vt:lpstr>
      <vt:lpstr>PowerPoint Presentation</vt:lpstr>
      <vt:lpstr>10.4  Abstract Classes and Methods (Cont.)</vt:lpstr>
      <vt:lpstr>10.4  Abstract Classes and Methods (Cont.)</vt:lpstr>
      <vt:lpstr>10.4  Abstract Classes and Methods (Cont.)</vt:lpstr>
      <vt:lpstr>10.5  Case Study: Payroll System Using Polymorphism</vt:lpstr>
      <vt:lpstr>10.5  Case Study: Payroll System Using Polymorphism (Cont.)</vt:lpstr>
      <vt:lpstr>PowerPoint Presentation</vt:lpstr>
      <vt:lpstr>10.5  Case Study: Payroll System Using Polymorphism (Cont.)</vt:lpstr>
      <vt:lpstr>10.5.1 Abstract Superclass Employee </vt:lpstr>
      <vt:lpstr>10.5.1 Abstract Superclass Employee (Cont.)</vt:lpstr>
      <vt:lpstr>PowerPoint Presentation</vt:lpstr>
      <vt:lpstr>PowerPoint Presentation</vt:lpstr>
      <vt:lpstr>PowerPoint Presentation</vt:lpstr>
      <vt:lpstr>10.5.2 Concrete Subclass SalariedEmployee </vt:lpstr>
      <vt:lpstr>PowerPoint Presentation</vt:lpstr>
      <vt:lpstr>PowerPoint Presentation</vt:lpstr>
      <vt:lpstr>PowerPoint Presentation</vt:lpstr>
      <vt:lpstr>10.5.3 Concrete Subclass HourlyEmployee </vt:lpstr>
      <vt:lpstr>PowerPoint Presentation</vt:lpstr>
      <vt:lpstr>PowerPoint Presentation</vt:lpstr>
      <vt:lpstr>PowerPoint Presentation</vt:lpstr>
      <vt:lpstr>PowerPoint Presentation</vt:lpstr>
      <vt:lpstr>10.5.4 Concrete Subclass CommissionEmployee </vt:lpstr>
      <vt:lpstr>PowerPoint Presentation</vt:lpstr>
      <vt:lpstr>PowerPoint Presentation</vt:lpstr>
      <vt:lpstr>PowerPoint Presentation</vt:lpstr>
      <vt:lpstr>PowerPoint Presentation</vt:lpstr>
      <vt:lpstr>10.5.5 Indirect Concrete Subclass BasePlusCommissionEmployee </vt:lpstr>
      <vt:lpstr>PowerPoint Presentation</vt:lpstr>
      <vt:lpstr>PowerPoint Presentation</vt:lpstr>
      <vt:lpstr>PowerPoint Presentation</vt:lpstr>
      <vt:lpstr>10.5.6 Polymorphic Processing, Operator instanceof and Downcasting</vt:lpstr>
      <vt:lpstr>PowerPoint Presentation</vt:lpstr>
      <vt:lpstr>PowerPoint Presentation</vt:lpstr>
      <vt:lpstr>PowerPoint Presentation</vt:lpstr>
      <vt:lpstr>PowerPoint Presentation</vt:lpstr>
      <vt:lpstr>PowerPoint Presentation</vt:lpstr>
      <vt:lpstr>PowerPoint Presentation</vt:lpstr>
      <vt:lpstr>10.5.6 Polymorphic Processing, Operator instanceof and Downcasting (Cont.)</vt:lpstr>
      <vt:lpstr>PowerPoint Presentation</vt:lpstr>
      <vt:lpstr>10.5.6 Polymorphic Processing, Operator instanceof and Downcasting (Cont.)</vt:lpstr>
      <vt:lpstr>10.6  Summary of the Allowed Assignments Between Superclass and Subclass Variables </vt:lpstr>
      <vt:lpstr>10.7  final Methods and Classes</vt:lpstr>
      <vt:lpstr>10.7  final Methods and Classes (Cont.)</vt:lpstr>
      <vt:lpstr>PowerPoint Presentation</vt:lpstr>
      <vt:lpstr>PowerPoint Presentation</vt:lpstr>
      <vt:lpstr>10.8  A Deeper Explanation of Issues with Calling Methods from Constructors</vt:lpstr>
      <vt:lpstr>10.9  Creating and Using Interfaces</vt:lpstr>
      <vt:lpstr>10.9  Creating and Using Interfaces (Cont.)</vt:lpstr>
      <vt:lpstr>10.9  Creating and Using Interfaces (Cont.)</vt:lpstr>
      <vt:lpstr>10.9  Creating and Using Interfaces (Cont.)</vt:lpstr>
      <vt:lpstr>PowerPoint Presentation</vt:lpstr>
      <vt:lpstr>10.9  Creating and Using Interfaces (Cont.)</vt:lpstr>
      <vt:lpstr>PowerPoint Presentation</vt:lpstr>
      <vt:lpstr>10.9  Creating and Using Interfaces (Cont.)</vt:lpstr>
      <vt:lpstr>10.9  Creating and Using Interfaces (Cont.)</vt:lpstr>
      <vt:lpstr>PowerPoint Presentation</vt:lpstr>
      <vt:lpstr>10.9.1 Developing a Payable Hierarchy</vt:lpstr>
      <vt:lpstr>PowerPoint Presentation</vt:lpstr>
      <vt:lpstr>10.9.1 Developing a Payable Hierarchy (Cont.)</vt:lpstr>
      <vt:lpstr>PowerPoint Presentation</vt:lpstr>
      <vt:lpstr>10.9.2 Interface Payable </vt:lpstr>
      <vt:lpstr>PowerPoint Presentation</vt:lpstr>
      <vt:lpstr>10.9.3 Class Invoice </vt:lpstr>
      <vt:lpstr>PowerPoint Presentation</vt:lpstr>
      <vt:lpstr>PowerPoint Presentation</vt:lpstr>
      <vt:lpstr>PowerPoint Presentation</vt:lpstr>
      <vt:lpstr>PowerPoint Presentation</vt:lpstr>
      <vt:lpstr>PowerPoint Presentation</vt:lpstr>
      <vt:lpstr>10.9.4 Modifying Class Employee to Implement Interface Payable </vt:lpstr>
      <vt:lpstr>PowerPoint Presentation</vt:lpstr>
      <vt:lpstr>PowerPoint Presentation</vt:lpstr>
      <vt:lpstr>10.9.5 Modifying Class SalariedEmployee for Use in the Payable Hierarchy</vt:lpstr>
      <vt:lpstr>PowerPoint Presentation</vt:lpstr>
      <vt:lpstr>PowerPoint Presentation</vt:lpstr>
      <vt:lpstr>PowerPoint Presentation</vt:lpstr>
      <vt:lpstr>PowerPoint Presentation</vt:lpstr>
      <vt:lpstr>PowerPoint Presentation</vt:lpstr>
      <vt:lpstr>10.9.5 Modifying Class SalariedEmployee for Use in the Payable Hierarchy (Cont.)</vt:lpstr>
      <vt:lpstr>10.9.6 Using Interface Payable to Process Invoices and Employees Polymorphically</vt:lpstr>
      <vt:lpstr>PowerPoint Presentation</vt:lpstr>
      <vt:lpstr>PowerPoint Presentation</vt:lpstr>
      <vt:lpstr>PowerPoint Presentation</vt:lpstr>
      <vt:lpstr>10.9.7 Some Common Interfaces of the Java API</vt:lpstr>
      <vt:lpstr>PowerPoint Presentation</vt:lpstr>
      <vt:lpstr>PowerPoint Presentation</vt:lpstr>
      <vt:lpstr>10.10  Java SE 8 Interface Enhancements</vt:lpstr>
      <vt:lpstr>10.10.1 default Interface Methods</vt:lpstr>
      <vt:lpstr>10.10.1 default Interface Methods (Cont.)</vt:lpstr>
      <vt:lpstr>PowerPoint Presentation</vt:lpstr>
      <vt:lpstr>10.10.1 default Interface Methods (Cont.)</vt:lpstr>
      <vt:lpstr>10.10.2 static Interface Methods (Cont.)</vt:lpstr>
      <vt:lpstr>10.10.3 Functional Interfaces</vt:lpstr>
      <vt:lpstr>10.11  (Optional) GUI and Graphics Case Study: Drawing with Polymorphism</vt:lpstr>
      <vt:lpstr>PowerPoint Presentation</vt:lpstr>
      <vt:lpstr>10.8  (Optional) GUI and Graphics Case Study: Drawing with Polymorphism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Polymorphism</dc:title>
  <dc:creator>paul</dc:creator>
  <cp:lastModifiedBy>Mathews Chibuluma</cp:lastModifiedBy>
  <cp:revision>33</cp:revision>
  <dcterms:created xsi:type="dcterms:W3CDTF">2009-05-09T20:21:15Z</dcterms:created>
  <dcterms:modified xsi:type="dcterms:W3CDTF">2021-04-06T04:32:56Z</dcterms:modified>
</cp:coreProperties>
</file>